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9" r:id="rId3"/>
    <p:sldId id="262" r:id="rId4"/>
    <p:sldId id="443" r:id="rId5"/>
    <p:sldId id="444" r:id="rId6"/>
    <p:sldId id="478" r:id="rId7"/>
    <p:sldId id="479" r:id="rId8"/>
    <p:sldId id="480" r:id="rId9"/>
    <p:sldId id="446" r:id="rId10"/>
    <p:sldId id="447" r:id="rId11"/>
    <p:sldId id="440" r:id="rId12"/>
    <p:sldId id="341" r:id="rId13"/>
    <p:sldId id="448" r:id="rId14"/>
    <p:sldId id="449" r:id="rId15"/>
    <p:sldId id="450" r:id="rId16"/>
    <p:sldId id="485" r:id="rId17"/>
    <p:sldId id="451" r:id="rId18"/>
    <p:sldId id="453" r:id="rId19"/>
    <p:sldId id="481" r:id="rId20"/>
    <p:sldId id="482" r:id="rId21"/>
    <p:sldId id="483" r:id="rId22"/>
    <p:sldId id="484" r:id="rId23"/>
    <p:sldId id="454" r:id="rId24"/>
    <p:sldId id="420" r:id="rId25"/>
    <p:sldId id="455" r:id="rId26"/>
    <p:sldId id="456" r:id="rId27"/>
    <p:sldId id="421" r:id="rId28"/>
    <p:sldId id="457" r:id="rId29"/>
    <p:sldId id="458" r:id="rId30"/>
    <p:sldId id="461" r:id="rId31"/>
    <p:sldId id="462" r:id="rId32"/>
    <p:sldId id="477" r:id="rId33"/>
    <p:sldId id="441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93A7D5"/>
    <a:srgbClr val="838DA4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9513" autoAdjust="0"/>
  </p:normalViewPr>
  <p:slideViewPr>
    <p:cSldViewPr snapToGrid="0">
      <p:cViewPr varScale="1">
        <p:scale>
          <a:sx n="102" d="100"/>
          <a:sy n="102" d="100"/>
        </p:scale>
        <p:origin x="18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5A7DD-5819-4B35-89C5-AFE81F2BC3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1F487B8-2CFE-41EE-955B-747B81F895E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各高中職學生上網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填寫申請書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輔導及協助學生</a:t>
          </a:r>
          <a:endParaRPr 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3B20B-B18E-4436-9A6B-2F3C69642677}" type="par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869B06EE-D093-4CC9-905C-88C64E542CAD}" type="sib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79E1C1D9-226A-4119-B39B-C644D8B22F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學校執行小組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辦理初審作業</a:t>
          </a:r>
        </a:p>
      </dgm:t>
    </dgm:pt>
    <dgm:pt modelId="{51A1890D-02E0-4F63-92DF-221F65CB8CF7}" type="par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DE93AD12-E7CF-4BF8-9CCF-54F74AA596A1}" type="sib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CF8B97A6-369A-4F78-8FF0-803572E91632}">
      <dgm:prSet custT="1"/>
      <dgm:spPr/>
      <dgm:t>
        <a:bodyPr/>
        <a:lstStyle/>
        <a:p>
          <a:pPr rtl="0"/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114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學校辦理初審，考量學生申請書及輔導綜合考評予以推薦</a:t>
          </a:r>
          <a:endParaRPr lang="zh-TW" sz="15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DA880D-CFFD-4F22-9C6D-A78B8F4BEA91}" type="par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D00D3B82-042F-470C-8AAE-913C14369966}" type="sib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EC6A0457-9255-4E03-BA38-9F9B85E2F908}">
      <dgm:prSet custT="1"/>
      <dgm:spPr/>
      <dgm:t>
        <a:bodyPr/>
        <a:lstStyle/>
        <a:p>
          <a:pPr rtl="0"/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同時參酌身心障礙、經濟狀況、原住民特殊條件</a:t>
          </a:r>
          <a:endParaRPr lang="zh-TW" altLang="en-US" sz="1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8C7C4E-CDD5-480C-BA1F-7F53AA27F292}" type="par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D4A00A0D-BA1B-414A-ADB9-385A105961C4}" type="sib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288131CC-CDD6-461B-AB6D-C6E43420040D}">
      <dgm:prSet custT="1"/>
      <dgm:spPr/>
      <dgm:t>
        <a:bodyPr/>
        <a:lstStyle/>
        <a:p>
          <a:pPr algn="l" rtl="0"/>
          <a:r>
            <a:rPr lang="en-US" altLang="zh-TW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113</a:t>
          </a:r>
          <a:r>
            <a:rPr lang="zh-TW" altLang="en-US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114</a:t>
          </a:r>
          <a:r>
            <a:rPr lang="zh-TW" altLang="en-US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lang="zh-TW" altLang="en-US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日上午</a:t>
          </a:r>
          <a:r>
            <a:rPr lang="en-US" altLang="zh-TW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sz="20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時止</a:t>
          </a:r>
          <a:r>
            <a:rPr lang="zh-TW" altLang="zh-TW" sz="2000" b="1" i="0" u="sng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</a:t>
          </a:r>
          <a:r>
            <a:rPr lang="zh-TW" altLang="en-US" sz="2000" b="1" i="0" u="sng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學生上網填寫申請書</a:t>
          </a:r>
          <a:endParaRPr lang="zh-TW" altLang="en-US" sz="2000" u="sng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220933-3136-4710-A2B9-631126EAF365}" type="parTrans" cxnId="{15A0BAAA-9C15-4EB0-A07B-F7B259A9A19A}">
      <dgm:prSet/>
      <dgm:spPr/>
      <dgm:t>
        <a:bodyPr/>
        <a:lstStyle/>
        <a:p>
          <a:endParaRPr lang="zh-TW" altLang="en-US"/>
        </a:p>
      </dgm:t>
    </dgm:pt>
    <dgm:pt modelId="{D15B0344-556B-4043-9FB8-D54CC9546231}" type="sibTrans" cxnId="{15A0BAAA-9C15-4EB0-A07B-F7B259A9A19A}">
      <dgm:prSet/>
      <dgm:spPr/>
      <dgm:t>
        <a:bodyPr/>
        <a:lstStyle/>
        <a:p>
          <a:endParaRPr lang="zh-TW" altLang="en-US"/>
        </a:p>
      </dgm:t>
    </dgm:pt>
    <dgm:pt modelId="{ACC073F8-B935-4030-ADF8-853B9D9C1354}">
      <dgm:prSet custT="1"/>
      <dgm:spPr/>
      <dgm:t>
        <a:bodyPr/>
        <a:lstStyle/>
        <a:p>
          <a:pPr algn="l" rtl="0"/>
          <a:r>
            <a:rPr lang="zh-TW" altLang="en-US" sz="20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對於適合及有意願參與本方案之學生</a:t>
          </a:r>
          <a:r>
            <a:rPr lang="zh-TW" altLang="en-US" sz="2000" b="1" i="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進行性向與生涯專業輔導、晤談等，</a:t>
          </a:r>
          <a:r>
            <a:rPr lang="zh-TW" altLang="en-US" sz="2000" b="1" i="0" baseline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並協助撰寫申請書</a:t>
          </a:r>
          <a:endParaRPr lang="zh-TW" altLang="en-US" sz="2000" u="sng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4165ED-A38D-4863-9211-4BFC1AF7471C}" type="parTrans" cxnId="{7CE02733-F740-4357-BB27-6B4CE01CFF8F}">
      <dgm:prSet/>
      <dgm:spPr/>
      <dgm:t>
        <a:bodyPr/>
        <a:lstStyle/>
        <a:p>
          <a:endParaRPr lang="zh-TW" altLang="en-US"/>
        </a:p>
      </dgm:t>
    </dgm:pt>
    <dgm:pt modelId="{0F82A2E6-DEAC-4739-8917-4EE3971535E1}" type="sibTrans" cxnId="{7CE02733-F740-4357-BB27-6B4CE01CFF8F}">
      <dgm:prSet/>
      <dgm:spPr/>
      <dgm:t>
        <a:bodyPr/>
        <a:lstStyle/>
        <a:p>
          <a:endParaRPr lang="zh-TW" altLang="en-US"/>
        </a:p>
      </dgm:t>
    </dgm:pt>
    <dgm:pt modelId="{503AF061-25AE-400A-8C46-5EB39DDD1DAC}" type="pres">
      <dgm:prSet presAssocID="{21D5A7DD-5819-4B35-89C5-AFE81F2BC3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1EA432-B8F5-4D9F-9B63-74D001CD3006}" type="pres">
      <dgm:prSet presAssocID="{61F487B8-2CFE-41EE-955B-747B81F895E3}" presName="linNode" presStyleCnt="0"/>
      <dgm:spPr/>
    </dgm:pt>
    <dgm:pt modelId="{39704D24-4F52-4F92-B979-78E86C7F0088}" type="pres">
      <dgm:prSet presAssocID="{61F487B8-2CFE-41EE-955B-747B81F895E3}" presName="parentText" presStyleLbl="node1" presStyleIdx="0" presStyleCnt="2" custScaleX="83782" custScaleY="11435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E0BA3A-A84F-44EC-B0F6-2FAFE3BA7380}" type="pres">
      <dgm:prSet presAssocID="{61F487B8-2CFE-41EE-955B-747B81F895E3}" presName="descendantText" presStyleLbl="alignAccFollowNode1" presStyleIdx="0" presStyleCnt="2" custScaleX="110296" custScaleY="2505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D8F45-974F-4908-887B-FB61A6E4F933}" type="pres">
      <dgm:prSet presAssocID="{869B06EE-D093-4CC9-905C-88C64E542CAD}" presName="sp" presStyleCnt="0"/>
      <dgm:spPr/>
    </dgm:pt>
    <dgm:pt modelId="{D5E3638A-5064-4ACF-8636-A7144D82BB75}" type="pres">
      <dgm:prSet presAssocID="{79E1C1D9-226A-4119-B39B-C644D8B22F48}" presName="linNode" presStyleCnt="0"/>
      <dgm:spPr/>
    </dgm:pt>
    <dgm:pt modelId="{C49041FD-D2A6-4D8C-B302-62ABBFB07E50}" type="pres">
      <dgm:prSet presAssocID="{79E1C1D9-226A-4119-B39B-C644D8B22F48}" presName="parentText" presStyleLbl="node1" presStyleIdx="1" presStyleCnt="2" custScaleX="86496" custScaleY="12471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037B6-92E7-4895-83BF-77F07700C640}" type="pres">
      <dgm:prSet presAssocID="{79E1C1D9-226A-4119-B39B-C644D8B22F48}" presName="descendantText" presStyleLbl="alignAccFollowNode1" presStyleIdx="1" presStyleCnt="2" custScaleX="113119" custScaleY="126603" custLinFactNeighborY="15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606C51E-6864-4720-A912-061A32CC9127}" type="presOf" srcId="{21D5A7DD-5819-4B35-89C5-AFE81F2BC340}" destId="{503AF061-25AE-400A-8C46-5EB39DDD1DAC}" srcOrd="0" destOrd="0" presId="urn:microsoft.com/office/officeart/2005/8/layout/vList5"/>
    <dgm:cxn modelId="{3F51729A-099E-48BF-A028-D530C8489E5A}" srcId="{21D5A7DD-5819-4B35-89C5-AFE81F2BC340}" destId="{61F487B8-2CFE-41EE-955B-747B81F895E3}" srcOrd="0" destOrd="0" parTransId="{0373B20B-B18E-4436-9A6B-2F3C69642677}" sibTransId="{869B06EE-D093-4CC9-905C-88C64E542CAD}"/>
    <dgm:cxn modelId="{7CE02733-F740-4357-BB27-6B4CE01CFF8F}" srcId="{61F487B8-2CFE-41EE-955B-747B81F895E3}" destId="{ACC073F8-B935-4030-ADF8-853B9D9C1354}" srcOrd="1" destOrd="0" parTransId="{7B4165ED-A38D-4863-9211-4BFC1AF7471C}" sibTransId="{0F82A2E6-DEAC-4739-8917-4EE3971535E1}"/>
    <dgm:cxn modelId="{6F24BC36-AC23-4B42-B648-D1514F4FDD21}" type="presOf" srcId="{CF8B97A6-369A-4F78-8FF0-803572E91632}" destId="{1D8037B6-92E7-4895-83BF-77F07700C640}" srcOrd="0" destOrd="0" presId="urn:microsoft.com/office/officeart/2005/8/layout/vList5"/>
    <dgm:cxn modelId="{02E1E1B2-E2E5-40FE-8B8B-F2DB3A091C1F}" srcId="{21D5A7DD-5819-4B35-89C5-AFE81F2BC340}" destId="{79E1C1D9-226A-4119-B39B-C644D8B22F48}" srcOrd="1" destOrd="0" parTransId="{51A1890D-02E0-4F63-92DF-221F65CB8CF7}" sibTransId="{DE93AD12-E7CF-4BF8-9CCF-54F74AA596A1}"/>
    <dgm:cxn modelId="{15A0BAAA-9C15-4EB0-A07B-F7B259A9A19A}" srcId="{61F487B8-2CFE-41EE-955B-747B81F895E3}" destId="{288131CC-CDD6-461B-AB6D-C6E43420040D}" srcOrd="0" destOrd="0" parTransId="{ED220933-3136-4710-A2B9-631126EAF365}" sibTransId="{D15B0344-556B-4043-9FB8-D54CC9546231}"/>
    <dgm:cxn modelId="{2D76CA09-A241-42F1-B0FD-9DF2E822DC88}" type="presOf" srcId="{ACC073F8-B935-4030-ADF8-853B9D9C1354}" destId="{9CE0BA3A-A84F-44EC-B0F6-2FAFE3BA7380}" srcOrd="0" destOrd="1" presId="urn:microsoft.com/office/officeart/2005/8/layout/vList5"/>
    <dgm:cxn modelId="{FBFF1F80-1C2E-44CF-8AA6-B7DBAAC635C9}" type="presOf" srcId="{288131CC-CDD6-461B-AB6D-C6E43420040D}" destId="{9CE0BA3A-A84F-44EC-B0F6-2FAFE3BA7380}" srcOrd="0" destOrd="0" presId="urn:microsoft.com/office/officeart/2005/8/layout/vList5"/>
    <dgm:cxn modelId="{3893B119-82A8-45CA-98D5-0F978A522337}" type="presOf" srcId="{EC6A0457-9255-4E03-BA38-9F9B85E2F908}" destId="{1D8037B6-92E7-4895-83BF-77F07700C640}" srcOrd="0" destOrd="1" presId="urn:microsoft.com/office/officeart/2005/8/layout/vList5"/>
    <dgm:cxn modelId="{D9B86E2C-D8E9-48D3-99F5-FAC93913E299}" srcId="{79E1C1D9-226A-4119-B39B-C644D8B22F48}" destId="{EC6A0457-9255-4E03-BA38-9F9B85E2F908}" srcOrd="1" destOrd="0" parTransId="{308C7C4E-CDD5-480C-BA1F-7F53AA27F292}" sibTransId="{D4A00A0D-BA1B-414A-ADB9-385A105961C4}"/>
    <dgm:cxn modelId="{C71CF9F4-4332-4DB6-A9F0-A7C568258D7D}" type="presOf" srcId="{61F487B8-2CFE-41EE-955B-747B81F895E3}" destId="{39704D24-4F52-4F92-B979-78E86C7F0088}" srcOrd="0" destOrd="0" presId="urn:microsoft.com/office/officeart/2005/8/layout/vList5"/>
    <dgm:cxn modelId="{2175EE37-D677-4FB6-8AB9-C59FE2747618}" srcId="{79E1C1D9-226A-4119-B39B-C644D8B22F48}" destId="{CF8B97A6-369A-4F78-8FF0-803572E91632}" srcOrd="0" destOrd="0" parTransId="{FDDA880D-CFFD-4F22-9C6D-A78B8F4BEA91}" sibTransId="{D00D3B82-042F-470C-8AAE-913C14369966}"/>
    <dgm:cxn modelId="{BF98DE48-DEB7-434E-99D8-AC7A7C4107F6}" type="presOf" srcId="{79E1C1D9-226A-4119-B39B-C644D8B22F48}" destId="{C49041FD-D2A6-4D8C-B302-62ABBFB07E50}" srcOrd="0" destOrd="0" presId="urn:microsoft.com/office/officeart/2005/8/layout/vList5"/>
    <dgm:cxn modelId="{56E3523B-6862-4A78-8AA5-D17A4B1FE765}" type="presParOf" srcId="{503AF061-25AE-400A-8C46-5EB39DDD1DAC}" destId="{601EA432-B8F5-4D9F-9B63-74D001CD3006}" srcOrd="0" destOrd="0" presId="urn:microsoft.com/office/officeart/2005/8/layout/vList5"/>
    <dgm:cxn modelId="{CCEC7CD2-8D0A-4650-8D99-85A482076BA9}" type="presParOf" srcId="{601EA432-B8F5-4D9F-9B63-74D001CD3006}" destId="{39704D24-4F52-4F92-B979-78E86C7F0088}" srcOrd="0" destOrd="0" presId="urn:microsoft.com/office/officeart/2005/8/layout/vList5"/>
    <dgm:cxn modelId="{730EC93B-2379-4888-BCD9-6A3074B67433}" type="presParOf" srcId="{601EA432-B8F5-4D9F-9B63-74D001CD3006}" destId="{9CE0BA3A-A84F-44EC-B0F6-2FAFE3BA7380}" srcOrd="1" destOrd="0" presId="urn:microsoft.com/office/officeart/2005/8/layout/vList5"/>
    <dgm:cxn modelId="{BCF5FE15-1A3C-4506-AC1B-6C8320509133}" type="presParOf" srcId="{503AF061-25AE-400A-8C46-5EB39DDD1DAC}" destId="{718D8F45-974F-4908-887B-FB61A6E4F933}" srcOrd="1" destOrd="0" presId="urn:microsoft.com/office/officeart/2005/8/layout/vList5"/>
    <dgm:cxn modelId="{6DB1519A-C0D2-4C57-83D6-4F41A33BCDC8}" type="presParOf" srcId="{503AF061-25AE-400A-8C46-5EB39DDD1DAC}" destId="{D5E3638A-5064-4ACF-8636-A7144D82BB75}" srcOrd="2" destOrd="0" presId="urn:microsoft.com/office/officeart/2005/8/layout/vList5"/>
    <dgm:cxn modelId="{AD6F669A-94C6-42D2-833B-D5674D578F35}" type="presParOf" srcId="{D5E3638A-5064-4ACF-8636-A7144D82BB75}" destId="{C49041FD-D2A6-4D8C-B302-62ABBFB07E50}" srcOrd="0" destOrd="0" presId="urn:microsoft.com/office/officeart/2005/8/layout/vList5"/>
    <dgm:cxn modelId="{B647D718-1E12-4AE3-8D76-50C4C5E71C50}" type="presParOf" srcId="{D5E3638A-5064-4ACF-8636-A7144D82BB75}" destId="{1D8037B6-92E7-4895-83BF-77F07700C6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1F8EB-B0C0-4833-9843-E7F7CA879FF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596B364-3288-4042-AD6E-DBB931EB5EC3}">
      <dgm:prSet custT="1"/>
      <dgm:spPr>
        <a:ln>
          <a:noFill/>
        </a:ln>
      </dgm:spPr>
      <dgm:t>
        <a:bodyPr/>
        <a:lstStyle/>
        <a:p>
          <a:pPr rtl="0"/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944B8D-B803-4BF2-A986-B14640FE8717}" type="parTrans" cxnId="{95A873CC-BF96-47FB-B981-BB097A7AD02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63F69-8563-4B9A-A231-5EBF8ACC55AD}" type="sibTrans" cxnId="{95A873CC-BF96-47FB-B981-BB097A7AD028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E99D71-2225-445A-82E2-679ACE957FF8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職場安全</a:t>
          </a:r>
        </a:p>
      </dgm:t>
    </dgm:pt>
    <dgm:pt modelId="{46A44152-6330-4A51-AFCD-AE63FBF2D522}" type="parTrans" cxnId="{C38B12B3-9898-4800-AC8A-353466E0EB0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F1324F-9839-471A-A0E9-0C90D3693822}" type="sibTrans" cxnId="{C38B12B3-9898-4800-AC8A-353466E0EB05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C1D4D9-775D-4365-9A50-DE95BAD61731}">
      <dgm:prSet custT="1"/>
      <dgm:spPr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勞資關係</a:t>
          </a:r>
        </a:p>
      </dgm:t>
    </dgm:pt>
    <dgm:pt modelId="{D55D8CCC-E2F6-4BF3-8788-C8E091C229FB}" type="parTrans" cxnId="{FF8F5F0B-DF8E-4206-8C90-AEAC58C95CD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2A1AB5-F142-49C9-993C-5B53F734B8A9}" type="sibTrans" cxnId="{FF8F5F0B-DF8E-4206-8C90-AEAC58C95CD5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BA31DA-918C-4400-875D-88BE20FAA528}">
      <dgm:prSet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轉職就業輔導</a:t>
          </a:r>
        </a:p>
      </dgm:t>
    </dgm:pt>
    <dgm:pt modelId="{75125852-0115-4B95-AAB4-FFF4F029F1FD}" type="parTrans" cxnId="{E0046EBA-6AB4-4BD5-8053-476C80BF40A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4BE9CF-1691-45B3-A657-276F10B2022A}" type="sibTrans" cxnId="{E0046EBA-6AB4-4BD5-8053-476C80BF40A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9835F-97A4-4D3C-9B9B-10CFBF8B3130}" type="pres">
      <dgm:prSet presAssocID="{59F1F8EB-B0C0-4833-9843-E7F7CA879FF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5AFBEF-90EB-4F5D-9AF1-0E01BD9EB1E6}" type="pres">
      <dgm:prSet presAssocID="{59F1F8EB-B0C0-4833-9843-E7F7CA879FF3}" presName="dummyMaxCanvas" presStyleCnt="0">
        <dgm:presLayoutVars/>
      </dgm:prSet>
      <dgm:spPr/>
    </dgm:pt>
    <dgm:pt modelId="{8DA1FCF8-2726-425A-A161-4AB3DDEFEE7E}" type="pres">
      <dgm:prSet presAssocID="{59F1F8EB-B0C0-4833-9843-E7F7CA879FF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87DD82-1D7B-481D-B55B-E5F0FFFB67A1}" type="pres">
      <dgm:prSet presAssocID="{59F1F8EB-B0C0-4833-9843-E7F7CA879FF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1120C8-59D4-4EBB-8545-3F64C5CE0FB6}" type="pres">
      <dgm:prSet presAssocID="{59F1F8EB-B0C0-4833-9843-E7F7CA879FF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3BBEC1-4711-4F48-9DBD-2397662DC2F6}" type="pres">
      <dgm:prSet presAssocID="{59F1F8EB-B0C0-4833-9843-E7F7CA879FF3}" presName="FourNodes_4" presStyleLbl="node1" presStyleIdx="3" presStyleCnt="4" custLinFactNeighborX="0" custLinFactNeighborY="11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EC9C3D-C52B-4EEF-A7CE-E9BD1BFDBCB3}" type="pres">
      <dgm:prSet presAssocID="{59F1F8EB-B0C0-4833-9843-E7F7CA879FF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D60AB2-323F-45EE-92F6-493A602239D9}" type="pres">
      <dgm:prSet presAssocID="{59F1F8EB-B0C0-4833-9843-E7F7CA879FF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8479B1-D4F7-496D-B3CB-B7EFC587C055}" type="pres">
      <dgm:prSet presAssocID="{59F1F8EB-B0C0-4833-9843-E7F7CA879FF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5D37C-752D-4FC0-A9B9-0DADB91E6464}" type="pres">
      <dgm:prSet presAssocID="{59F1F8EB-B0C0-4833-9843-E7F7CA879FF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CA6822-6CEE-47D3-8902-39701444E749}" type="pres">
      <dgm:prSet presAssocID="{59F1F8EB-B0C0-4833-9843-E7F7CA879FF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70BD3A-7F4E-4488-B41D-DB84AECE1DAF}" type="pres">
      <dgm:prSet presAssocID="{59F1F8EB-B0C0-4833-9843-E7F7CA879FF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48CEFB-C8C4-4D5F-A99E-CA84D5D0EE0E}" type="pres">
      <dgm:prSet presAssocID="{59F1F8EB-B0C0-4833-9843-E7F7CA879FF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BE800C-A14E-4584-AEF4-BE9BED1DD21A}" type="presOf" srcId="{DD2A1AB5-F142-49C9-993C-5B53F734B8A9}" destId="{FC8479B1-D4F7-496D-B3CB-B7EFC587C055}" srcOrd="0" destOrd="0" presId="urn:microsoft.com/office/officeart/2005/8/layout/vProcess5"/>
    <dgm:cxn modelId="{B71A18D0-0C25-4324-A0B9-1943BD8782E1}" type="presOf" srcId="{59F1F8EB-B0C0-4833-9843-E7F7CA879FF3}" destId="{7FE9835F-97A4-4D3C-9B9B-10CFBF8B3130}" srcOrd="0" destOrd="0" presId="urn:microsoft.com/office/officeart/2005/8/layout/vProcess5"/>
    <dgm:cxn modelId="{3FCF8622-DE8B-41EE-AE64-DD6EB3D0059B}" type="presOf" srcId="{2596B364-3288-4042-AD6E-DBB931EB5EC3}" destId="{8DA1FCF8-2726-425A-A161-4AB3DDEFEE7E}" srcOrd="0" destOrd="0" presId="urn:microsoft.com/office/officeart/2005/8/layout/vProcess5"/>
    <dgm:cxn modelId="{511F7379-ED14-46B1-A680-063D404D55AB}" type="presOf" srcId="{86C1D4D9-775D-4365-9A50-DE95BAD61731}" destId="{821120C8-59D4-4EBB-8545-3F64C5CE0FB6}" srcOrd="0" destOrd="0" presId="urn:microsoft.com/office/officeart/2005/8/layout/vProcess5"/>
    <dgm:cxn modelId="{95A873CC-BF96-47FB-B981-BB097A7AD028}" srcId="{59F1F8EB-B0C0-4833-9843-E7F7CA879FF3}" destId="{2596B364-3288-4042-AD6E-DBB931EB5EC3}" srcOrd="0" destOrd="0" parTransId="{58944B8D-B803-4BF2-A986-B14640FE8717}" sibTransId="{A8863F69-8563-4B9A-A231-5EBF8ACC55AD}"/>
    <dgm:cxn modelId="{DC717C40-F796-4696-9ABE-95CB2CAE907F}" type="presOf" srcId="{42BA31DA-918C-4400-875D-88BE20FAA528}" destId="{E13BBEC1-4711-4F48-9DBD-2397662DC2F6}" srcOrd="0" destOrd="0" presId="urn:microsoft.com/office/officeart/2005/8/layout/vProcess5"/>
    <dgm:cxn modelId="{EC4D6EE1-D92D-4B45-983B-C6237A6E2F00}" type="presOf" srcId="{E7E99D71-2225-445A-82E2-679ACE957FF8}" destId="{94CA6822-6CEE-47D3-8902-39701444E749}" srcOrd="1" destOrd="0" presId="urn:microsoft.com/office/officeart/2005/8/layout/vProcess5"/>
    <dgm:cxn modelId="{9EFA5673-7E69-4C54-B4BF-0F62C4A17D88}" type="presOf" srcId="{2596B364-3288-4042-AD6E-DBB931EB5EC3}" destId="{EF65D37C-752D-4FC0-A9B9-0DADB91E6464}" srcOrd="1" destOrd="0" presId="urn:microsoft.com/office/officeart/2005/8/layout/vProcess5"/>
    <dgm:cxn modelId="{503AF89A-EC37-412C-A100-672B31AB7FC8}" type="presOf" srcId="{0FF1324F-9839-471A-A0E9-0C90D3693822}" destId="{CED60AB2-323F-45EE-92F6-493A602239D9}" srcOrd="0" destOrd="0" presId="urn:microsoft.com/office/officeart/2005/8/layout/vProcess5"/>
    <dgm:cxn modelId="{751D02CD-82DE-4931-931B-F1400E957785}" type="presOf" srcId="{E7E99D71-2225-445A-82E2-679ACE957FF8}" destId="{6087DD82-1D7B-481D-B55B-E5F0FFFB67A1}" srcOrd="0" destOrd="0" presId="urn:microsoft.com/office/officeart/2005/8/layout/vProcess5"/>
    <dgm:cxn modelId="{FF8F5F0B-DF8E-4206-8C90-AEAC58C95CD5}" srcId="{59F1F8EB-B0C0-4833-9843-E7F7CA879FF3}" destId="{86C1D4D9-775D-4365-9A50-DE95BAD61731}" srcOrd="2" destOrd="0" parTransId="{D55D8CCC-E2F6-4BF3-8788-C8E091C229FB}" sibTransId="{DD2A1AB5-F142-49C9-993C-5B53F734B8A9}"/>
    <dgm:cxn modelId="{FC15D747-9A4E-40FA-99CA-D2B20DCBD81C}" type="presOf" srcId="{A8863F69-8563-4B9A-A231-5EBF8ACC55AD}" destId="{DCEC9C3D-C52B-4EEF-A7CE-E9BD1BFDBCB3}" srcOrd="0" destOrd="0" presId="urn:microsoft.com/office/officeart/2005/8/layout/vProcess5"/>
    <dgm:cxn modelId="{B4AE29AC-911D-4832-932C-B0207D51F895}" type="presOf" srcId="{42BA31DA-918C-4400-875D-88BE20FAA528}" destId="{4548CEFB-C8C4-4D5F-A99E-CA84D5D0EE0E}" srcOrd="1" destOrd="0" presId="urn:microsoft.com/office/officeart/2005/8/layout/vProcess5"/>
    <dgm:cxn modelId="{712E683D-30C7-4A78-A62D-C7D8DECB482F}" type="presOf" srcId="{86C1D4D9-775D-4365-9A50-DE95BAD61731}" destId="{7F70BD3A-7F4E-4488-B41D-DB84AECE1DAF}" srcOrd="1" destOrd="0" presId="urn:microsoft.com/office/officeart/2005/8/layout/vProcess5"/>
    <dgm:cxn modelId="{E0046EBA-6AB4-4BD5-8053-476C80BF40A8}" srcId="{59F1F8EB-B0C0-4833-9843-E7F7CA879FF3}" destId="{42BA31DA-918C-4400-875D-88BE20FAA528}" srcOrd="3" destOrd="0" parTransId="{75125852-0115-4B95-AAB4-FFF4F029F1FD}" sibTransId="{994BE9CF-1691-45B3-A657-276F10B2022A}"/>
    <dgm:cxn modelId="{C38B12B3-9898-4800-AC8A-353466E0EB05}" srcId="{59F1F8EB-B0C0-4833-9843-E7F7CA879FF3}" destId="{E7E99D71-2225-445A-82E2-679ACE957FF8}" srcOrd="1" destOrd="0" parTransId="{46A44152-6330-4A51-AFCD-AE63FBF2D522}" sibTransId="{0FF1324F-9839-471A-A0E9-0C90D3693822}"/>
    <dgm:cxn modelId="{0511C622-3855-4130-8BE5-FB1EBF74F260}" type="presParOf" srcId="{7FE9835F-97A4-4D3C-9B9B-10CFBF8B3130}" destId="{705AFBEF-90EB-4F5D-9AF1-0E01BD9EB1E6}" srcOrd="0" destOrd="0" presId="urn:microsoft.com/office/officeart/2005/8/layout/vProcess5"/>
    <dgm:cxn modelId="{FA142AAB-5EC6-4DFB-B2E7-EB548154855F}" type="presParOf" srcId="{7FE9835F-97A4-4D3C-9B9B-10CFBF8B3130}" destId="{8DA1FCF8-2726-425A-A161-4AB3DDEFEE7E}" srcOrd="1" destOrd="0" presId="urn:microsoft.com/office/officeart/2005/8/layout/vProcess5"/>
    <dgm:cxn modelId="{6101F7B9-E46E-47DD-8B3F-A72FF0148ACC}" type="presParOf" srcId="{7FE9835F-97A4-4D3C-9B9B-10CFBF8B3130}" destId="{6087DD82-1D7B-481D-B55B-E5F0FFFB67A1}" srcOrd="2" destOrd="0" presId="urn:microsoft.com/office/officeart/2005/8/layout/vProcess5"/>
    <dgm:cxn modelId="{065737F8-0392-4916-AD4C-43982218BC09}" type="presParOf" srcId="{7FE9835F-97A4-4D3C-9B9B-10CFBF8B3130}" destId="{821120C8-59D4-4EBB-8545-3F64C5CE0FB6}" srcOrd="3" destOrd="0" presId="urn:microsoft.com/office/officeart/2005/8/layout/vProcess5"/>
    <dgm:cxn modelId="{FB290245-28BB-47AF-8CA8-A3B4C92F2872}" type="presParOf" srcId="{7FE9835F-97A4-4D3C-9B9B-10CFBF8B3130}" destId="{E13BBEC1-4711-4F48-9DBD-2397662DC2F6}" srcOrd="4" destOrd="0" presId="urn:microsoft.com/office/officeart/2005/8/layout/vProcess5"/>
    <dgm:cxn modelId="{7514FD70-4F3F-48BE-9C41-D3582DD6D476}" type="presParOf" srcId="{7FE9835F-97A4-4D3C-9B9B-10CFBF8B3130}" destId="{DCEC9C3D-C52B-4EEF-A7CE-E9BD1BFDBCB3}" srcOrd="5" destOrd="0" presId="urn:microsoft.com/office/officeart/2005/8/layout/vProcess5"/>
    <dgm:cxn modelId="{2BAB44F6-EE35-41DB-B7FE-3A427BB2EBF7}" type="presParOf" srcId="{7FE9835F-97A4-4D3C-9B9B-10CFBF8B3130}" destId="{CED60AB2-323F-45EE-92F6-493A602239D9}" srcOrd="6" destOrd="0" presId="urn:microsoft.com/office/officeart/2005/8/layout/vProcess5"/>
    <dgm:cxn modelId="{9EDB5DAD-5052-40F9-B6DE-12033AE1832C}" type="presParOf" srcId="{7FE9835F-97A4-4D3C-9B9B-10CFBF8B3130}" destId="{FC8479B1-D4F7-496D-B3CB-B7EFC587C055}" srcOrd="7" destOrd="0" presId="urn:microsoft.com/office/officeart/2005/8/layout/vProcess5"/>
    <dgm:cxn modelId="{B12EBC5F-385B-4FE2-82CA-DAEA091C75C4}" type="presParOf" srcId="{7FE9835F-97A4-4D3C-9B9B-10CFBF8B3130}" destId="{EF65D37C-752D-4FC0-A9B9-0DADB91E6464}" srcOrd="8" destOrd="0" presId="urn:microsoft.com/office/officeart/2005/8/layout/vProcess5"/>
    <dgm:cxn modelId="{AB85760D-C7FC-40E2-A41A-68303EB8EC9C}" type="presParOf" srcId="{7FE9835F-97A4-4D3C-9B9B-10CFBF8B3130}" destId="{94CA6822-6CEE-47D3-8902-39701444E749}" srcOrd="9" destOrd="0" presId="urn:microsoft.com/office/officeart/2005/8/layout/vProcess5"/>
    <dgm:cxn modelId="{4E62E968-CF3C-4DBD-89E8-640DF0BAE81C}" type="presParOf" srcId="{7FE9835F-97A4-4D3C-9B9B-10CFBF8B3130}" destId="{7F70BD3A-7F4E-4488-B41D-DB84AECE1DAF}" srcOrd="10" destOrd="0" presId="urn:microsoft.com/office/officeart/2005/8/layout/vProcess5"/>
    <dgm:cxn modelId="{7EC7B044-56C8-49AC-8DB7-F52BFEFD923D}" type="presParOf" srcId="{7FE9835F-97A4-4D3C-9B9B-10CFBF8B3130}" destId="{4548CEFB-C8C4-4D5F-A99E-CA84D5D0EE0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A4F5B4-29E1-4400-B27F-2D2E9C62DB1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C6A83B3-0B67-481B-B7C2-F98551DC25E5}">
      <dgm:prSet custT="1"/>
      <dgm:spPr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生涯探索</a:t>
          </a:r>
        </a:p>
      </dgm:t>
    </dgm:pt>
    <dgm:pt modelId="{EF829672-5F21-44B6-ABE1-FFA825356337}" type="parTrans" cxnId="{4390FFB6-4284-4707-9DD9-5A29D5C681A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24C7C2-E208-4871-A010-B5CBF071C5B0}" type="sibTrans" cxnId="{4390FFB6-4284-4707-9DD9-5A29D5C681A0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8C8814-A09C-494C-AC6E-29AC52646B44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學習輔導</a:t>
          </a:r>
        </a:p>
      </dgm:t>
    </dgm:pt>
    <dgm:pt modelId="{40E317ED-927D-4FA9-BC47-DC551FCEAF00}" type="parTrans" cxnId="{3134F316-2170-433B-91CE-43272DC6A92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0D360E-967E-4A9E-A1AC-D70F7433C58D}" type="sibTrans" cxnId="{3134F316-2170-433B-91CE-43272DC6A92B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F1F68C-4C21-4D7E-AFA9-3DA860D5DE6C}">
      <dgm:prSet custT="1"/>
      <dgm:spPr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科系認識</a:t>
          </a:r>
        </a:p>
      </dgm:t>
    </dgm:pt>
    <dgm:pt modelId="{EDEE0973-1031-46F7-82BF-9B87FB9E6387}" type="parTrans" cxnId="{8A31BB07-E821-4728-B702-14D8F5E795B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016D5F-D10C-4E6B-88A3-FE3C7F12E032}" type="sibTrans" cxnId="{8A31BB07-E821-4728-B702-14D8F5E795B8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A63878-9E3E-407A-A000-0E72F9F6C2D6}">
      <dgm:prSet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就學配套</a:t>
          </a:r>
        </a:p>
      </dgm:t>
    </dgm:pt>
    <dgm:pt modelId="{07D74BC0-2D71-48AD-A740-0DFD1C2CC4A4}" type="parTrans" cxnId="{9494D4B5-7F47-474E-B4F3-1F3718E0E7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019D8F-C8BF-4F71-88C0-41B4FD26BDB7}" type="sibTrans" cxnId="{9494D4B5-7F47-474E-B4F3-1F3718E0E7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2C09B1-0CE6-4B32-B503-9D2C6A47889D}" type="pres">
      <dgm:prSet presAssocID="{51A4F5B4-29E1-4400-B27F-2D2E9C62DB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072E97-3029-45DB-B8D8-30BD09F75468}" type="pres">
      <dgm:prSet presAssocID="{51A4F5B4-29E1-4400-B27F-2D2E9C62DB1B}" presName="dummyMaxCanvas" presStyleCnt="0">
        <dgm:presLayoutVars/>
      </dgm:prSet>
      <dgm:spPr/>
    </dgm:pt>
    <dgm:pt modelId="{E9280D9E-5713-45E9-A247-C7BD0180236A}" type="pres">
      <dgm:prSet presAssocID="{51A4F5B4-29E1-4400-B27F-2D2E9C62DB1B}" presName="FourNodes_1" presStyleLbl="node1" presStyleIdx="0" presStyleCnt="4" custLinFactNeighborX="-49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2A4A70-B886-4425-AEB9-BBED44A899D8}" type="pres">
      <dgm:prSet presAssocID="{51A4F5B4-29E1-4400-B27F-2D2E9C62DB1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39B87B-5945-4425-9B55-116DBD8B3BF0}" type="pres">
      <dgm:prSet presAssocID="{51A4F5B4-29E1-4400-B27F-2D2E9C62DB1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9C798-4F87-44AB-BCA6-57F3C1EC3B26}" type="pres">
      <dgm:prSet presAssocID="{51A4F5B4-29E1-4400-B27F-2D2E9C62DB1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10DB6A-9BF0-409F-9AED-C62D9C50D0EC}" type="pres">
      <dgm:prSet presAssocID="{51A4F5B4-29E1-4400-B27F-2D2E9C62DB1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150904-060E-44A7-9C7F-4DE2954E2E88}" type="pres">
      <dgm:prSet presAssocID="{51A4F5B4-29E1-4400-B27F-2D2E9C62DB1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5ECE34-1503-4486-ABE8-B2EC19E8804D}" type="pres">
      <dgm:prSet presAssocID="{51A4F5B4-29E1-4400-B27F-2D2E9C62DB1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A6EC50-FF10-44C2-A637-79EB64AEDB5E}" type="pres">
      <dgm:prSet presAssocID="{51A4F5B4-29E1-4400-B27F-2D2E9C62DB1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E571A0-766F-423A-AE94-899FF6F25720}" type="pres">
      <dgm:prSet presAssocID="{51A4F5B4-29E1-4400-B27F-2D2E9C62DB1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FB9E8D-926F-48AC-AF75-E6567ED6D194}" type="pres">
      <dgm:prSet presAssocID="{51A4F5B4-29E1-4400-B27F-2D2E9C62DB1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6E17B-CE13-42F8-AC2F-B80717B25DD5}" type="pres">
      <dgm:prSet presAssocID="{51A4F5B4-29E1-4400-B27F-2D2E9C62DB1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8EDC2D-3092-4AD8-9FCB-18638C45E31E}" type="presOf" srcId="{930D360E-967E-4A9E-A1AC-D70F7433C58D}" destId="{16150904-060E-44A7-9C7F-4DE2954E2E88}" srcOrd="0" destOrd="0" presId="urn:microsoft.com/office/officeart/2005/8/layout/vProcess5"/>
    <dgm:cxn modelId="{9A6ECAD2-E29E-485A-866C-EC79ED020D30}" type="presOf" srcId="{C2A63878-9E3E-407A-A000-0E72F9F6C2D6}" destId="{E556E17B-CE13-42F8-AC2F-B80717B25DD5}" srcOrd="1" destOrd="0" presId="urn:microsoft.com/office/officeart/2005/8/layout/vProcess5"/>
    <dgm:cxn modelId="{31BBA847-E8C1-4BB1-8EA1-A1A292B1DBE2}" type="presOf" srcId="{8C6A83B3-0B67-481B-B7C2-F98551DC25E5}" destId="{E9280D9E-5713-45E9-A247-C7BD0180236A}" srcOrd="0" destOrd="0" presId="urn:microsoft.com/office/officeart/2005/8/layout/vProcess5"/>
    <dgm:cxn modelId="{1A991C83-9B33-4D1A-BF4E-E5EDC37FA141}" type="presOf" srcId="{EA8C8814-A09C-494C-AC6E-29AC52646B44}" destId="{07E571A0-766F-423A-AE94-899FF6F25720}" srcOrd="1" destOrd="0" presId="urn:microsoft.com/office/officeart/2005/8/layout/vProcess5"/>
    <dgm:cxn modelId="{D41E23EC-A141-46A1-A1F1-5F538F362FCF}" type="presOf" srcId="{23F1F68C-4C21-4D7E-AFA9-3DA860D5DE6C}" destId="{7939B87B-5945-4425-9B55-116DBD8B3BF0}" srcOrd="0" destOrd="0" presId="urn:microsoft.com/office/officeart/2005/8/layout/vProcess5"/>
    <dgm:cxn modelId="{E0BF89C2-262E-4EAA-BA8C-6A577777368E}" type="presOf" srcId="{49016D5F-D10C-4E6B-88A3-FE3C7F12E032}" destId="{605ECE34-1503-4486-ABE8-B2EC19E8804D}" srcOrd="0" destOrd="0" presId="urn:microsoft.com/office/officeart/2005/8/layout/vProcess5"/>
    <dgm:cxn modelId="{4390FFB6-4284-4707-9DD9-5A29D5C681A0}" srcId="{51A4F5B4-29E1-4400-B27F-2D2E9C62DB1B}" destId="{8C6A83B3-0B67-481B-B7C2-F98551DC25E5}" srcOrd="0" destOrd="0" parTransId="{EF829672-5F21-44B6-ABE1-FFA825356337}" sibTransId="{0124C7C2-E208-4871-A010-B5CBF071C5B0}"/>
    <dgm:cxn modelId="{8A31BB07-E821-4728-B702-14D8F5E795B8}" srcId="{51A4F5B4-29E1-4400-B27F-2D2E9C62DB1B}" destId="{23F1F68C-4C21-4D7E-AFA9-3DA860D5DE6C}" srcOrd="2" destOrd="0" parTransId="{EDEE0973-1031-46F7-82BF-9B87FB9E6387}" sibTransId="{49016D5F-D10C-4E6B-88A3-FE3C7F12E032}"/>
    <dgm:cxn modelId="{84FB892C-4374-43CE-B546-A870545C1351}" type="presOf" srcId="{51A4F5B4-29E1-4400-B27F-2D2E9C62DB1B}" destId="{0C2C09B1-0CE6-4B32-B503-9D2C6A47889D}" srcOrd="0" destOrd="0" presId="urn:microsoft.com/office/officeart/2005/8/layout/vProcess5"/>
    <dgm:cxn modelId="{2F774713-7E3F-4F4F-812C-757427CB9F28}" type="presOf" srcId="{23F1F68C-4C21-4D7E-AFA9-3DA860D5DE6C}" destId="{72FB9E8D-926F-48AC-AF75-E6567ED6D194}" srcOrd="1" destOrd="0" presId="urn:microsoft.com/office/officeart/2005/8/layout/vProcess5"/>
    <dgm:cxn modelId="{A8BE54D6-1BE1-4E6F-AD41-FAD3FACB35FA}" type="presOf" srcId="{C2A63878-9E3E-407A-A000-0E72F9F6C2D6}" destId="{3359C798-4F87-44AB-BCA6-57F3C1EC3B26}" srcOrd="0" destOrd="0" presId="urn:microsoft.com/office/officeart/2005/8/layout/vProcess5"/>
    <dgm:cxn modelId="{9494D4B5-7F47-474E-B4F3-1F3718E0E731}" srcId="{51A4F5B4-29E1-4400-B27F-2D2E9C62DB1B}" destId="{C2A63878-9E3E-407A-A000-0E72F9F6C2D6}" srcOrd="3" destOrd="0" parTransId="{07D74BC0-2D71-48AD-A740-0DFD1C2CC4A4}" sibTransId="{02019D8F-C8BF-4F71-88C0-41B4FD26BDB7}"/>
    <dgm:cxn modelId="{16048643-1261-41FA-931B-A4A803C0DDBA}" type="presOf" srcId="{EA8C8814-A09C-494C-AC6E-29AC52646B44}" destId="{462A4A70-B886-4425-AEB9-BBED44A899D8}" srcOrd="0" destOrd="0" presId="urn:microsoft.com/office/officeart/2005/8/layout/vProcess5"/>
    <dgm:cxn modelId="{CFD30CE0-5773-4991-A0EC-B6EA869A3218}" type="presOf" srcId="{8C6A83B3-0B67-481B-B7C2-F98551DC25E5}" destId="{68A6EC50-FF10-44C2-A637-79EB64AEDB5E}" srcOrd="1" destOrd="0" presId="urn:microsoft.com/office/officeart/2005/8/layout/vProcess5"/>
    <dgm:cxn modelId="{B55049EC-E284-4E72-BDB8-15BD51BC2AD2}" type="presOf" srcId="{0124C7C2-E208-4871-A010-B5CBF071C5B0}" destId="{0410DB6A-9BF0-409F-9AED-C62D9C50D0EC}" srcOrd="0" destOrd="0" presId="urn:microsoft.com/office/officeart/2005/8/layout/vProcess5"/>
    <dgm:cxn modelId="{3134F316-2170-433B-91CE-43272DC6A92B}" srcId="{51A4F5B4-29E1-4400-B27F-2D2E9C62DB1B}" destId="{EA8C8814-A09C-494C-AC6E-29AC52646B44}" srcOrd="1" destOrd="0" parTransId="{40E317ED-927D-4FA9-BC47-DC551FCEAF00}" sibTransId="{930D360E-967E-4A9E-A1AC-D70F7433C58D}"/>
    <dgm:cxn modelId="{6904185B-0C37-4256-90BC-0E280332BEBF}" type="presParOf" srcId="{0C2C09B1-0CE6-4B32-B503-9D2C6A47889D}" destId="{09072E97-3029-45DB-B8D8-30BD09F75468}" srcOrd="0" destOrd="0" presId="urn:microsoft.com/office/officeart/2005/8/layout/vProcess5"/>
    <dgm:cxn modelId="{F5612CE9-938D-4084-8BD9-37D5923C3628}" type="presParOf" srcId="{0C2C09B1-0CE6-4B32-B503-9D2C6A47889D}" destId="{E9280D9E-5713-45E9-A247-C7BD0180236A}" srcOrd="1" destOrd="0" presId="urn:microsoft.com/office/officeart/2005/8/layout/vProcess5"/>
    <dgm:cxn modelId="{76ABA91F-500D-4A89-9D96-EC91F88732ED}" type="presParOf" srcId="{0C2C09B1-0CE6-4B32-B503-9D2C6A47889D}" destId="{462A4A70-B886-4425-AEB9-BBED44A899D8}" srcOrd="2" destOrd="0" presId="urn:microsoft.com/office/officeart/2005/8/layout/vProcess5"/>
    <dgm:cxn modelId="{DDDB36A9-743B-422D-89BB-C6AA7C66CA2E}" type="presParOf" srcId="{0C2C09B1-0CE6-4B32-B503-9D2C6A47889D}" destId="{7939B87B-5945-4425-9B55-116DBD8B3BF0}" srcOrd="3" destOrd="0" presId="urn:microsoft.com/office/officeart/2005/8/layout/vProcess5"/>
    <dgm:cxn modelId="{3CC0FCD2-CB53-4B9E-A5C4-6430233FF166}" type="presParOf" srcId="{0C2C09B1-0CE6-4B32-B503-9D2C6A47889D}" destId="{3359C798-4F87-44AB-BCA6-57F3C1EC3B26}" srcOrd="4" destOrd="0" presId="urn:microsoft.com/office/officeart/2005/8/layout/vProcess5"/>
    <dgm:cxn modelId="{523110FF-823D-4245-BA38-05C0EC2D090F}" type="presParOf" srcId="{0C2C09B1-0CE6-4B32-B503-9D2C6A47889D}" destId="{0410DB6A-9BF0-409F-9AED-C62D9C50D0EC}" srcOrd="5" destOrd="0" presId="urn:microsoft.com/office/officeart/2005/8/layout/vProcess5"/>
    <dgm:cxn modelId="{2F1AA55C-979B-449F-8D67-4EEB08D5DA7D}" type="presParOf" srcId="{0C2C09B1-0CE6-4B32-B503-9D2C6A47889D}" destId="{16150904-060E-44A7-9C7F-4DE2954E2E88}" srcOrd="6" destOrd="0" presId="urn:microsoft.com/office/officeart/2005/8/layout/vProcess5"/>
    <dgm:cxn modelId="{EE1368E7-2325-448A-88FF-D8FC1A7AED5A}" type="presParOf" srcId="{0C2C09B1-0CE6-4B32-B503-9D2C6A47889D}" destId="{605ECE34-1503-4486-ABE8-B2EC19E8804D}" srcOrd="7" destOrd="0" presId="urn:microsoft.com/office/officeart/2005/8/layout/vProcess5"/>
    <dgm:cxn modelId="{F2DDFF2C-9856-423F-9AB7-61F3E1BEF0AC}" type="presParOf" srcId="{0C2C09B1-0CE6-4B32-B503-9D2C6A47889D}" destId="{68A6EC50-FF10-44C2-A637-79EB64AEDB5E}" srcOrd="8" destOrd="0" presId="urn:microsoft.com/office/officeart/2005/8/layout/vProcess5"/>
    <dgm:cxn modelId="{6A4879C8-C3BE-4329-B01A-F4A3F43844C4}" type="presParOf" srcId="{0C2C09B1-0CE6-4B32-B503-9D2C6A47889D}" destId="{07E571A0-766F-423A-AE94-899FF6F25720}" srcOrd="9" destOrd="0" presId="urn:microsoft.com/office/officeart/2005/8/layout/vProcess5"/>
    <dgm:cxn modelId="{CE4F524C-1B35-4D73-BD0B-EF4BAC5585C8}" type="presParOf" srcId="{0C2C09B1-0CE6-4B32-B503-9D2C6A47889D}" destId="{72FB9E8D-926F-48AC-AF75-E6567ED6D194}" srcOrd="10" destOrd="0" presId="urn:microsoft.com/office/officeart/2005/8/layout/vProcess5"/>
    <dgm:cxn modelId="{4F9669CD-3741-4D03-A88F-A5EA73F18925}" type="presParOf" srcId="{0C2C09B1-0CE6-4B32-B503-9D2C6A47889D}" destId="{E556E17B-CE13-42F8-AC2F-B80717B25D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BA3A-A84F-44EC-B0F6-2FAFE3BA7380}">
      <dsp:nvSpPr>
        <dsp:cNvPr id="0" name=""/>
        <dsp:cNvSpPr/>
      </dsp:nvSpPr>
      <dsp:spPr>
        <a:xfrm rot="5400000">
          <a:off x="3734228" y="-1470708"/>
          <a:ext cx="2351512" cy="52948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113</a:t>
          </a:r>
          <a:r>
            <a:rPr lang="zh-TW" altLang="en-US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114</a:t>
          </a:r>
          <a:r>
            <a:rPr lang="zh-TW" altLang="en-US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lang="zh-TW" altLang="en-US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日上午</a:t>
          </a:r>
          <a:r>
            <a:rPr lang="en-US" altLang="zh-TW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sz="20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時止</a:t>
          </a:r>
          <a:r>
            <a:rPr lang="zh-TW" altLang="zh-TW" sz="2000" b="1" i="0" u="sng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</a:t>
          </a:r>
          <a:r>
            <a:rPr lang="zh-TW" altLang="en-US" sz="2000" b="1" i="0" u="sng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學生上網填寫申請書</a:t>
          </a:r>
          <a:endParaRPr lang="zh-TW" altLang="en-US" sz="2000" u="sng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對於適合及有意願參與本方案之學生</a:t>
          </a:r>
          <a:r>
            <a:rPr lang="zh-TW" altLang="en-US" sz="2000" b="1" i="0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進行性向與生涯專業輔導、晤談等，</a:t>
          </a:r>
          <a:r>
            <a:rPr lang="zh-TW" altLang="en-US" sz="2000" b="1" i="0" kern="1200" baseline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並協助撰寫申請書</a:t>
          </a:r>
          <a:endParaRPr lang="zh-TW" altLang="en-US" sz="2000" u="sng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262550" y="115761"/>
        <a:ext cx="5180078" cy="2121930"/>
      </dsp:txXfrm>
    </dsp:sp>
    <dsp:sp modelId="{39704D24-4F52-4F92-B979-78E86C7F0088}">
      <dsp:nvSpPr>
        <dsp:cNvPr id="0" name=""/>
        <dsp:cNvSpPr/>
      </dsp:nvSpPr>
      <dsp:spPr>
        <a:xfrm>
          <a:off x="153" y="505908"/>
          <a:ext cx="2262396" cy="134163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各高中職學生上網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填寫申請書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輔導及協助學生</a:t>
          </a:r>
          <a:endParaRPr 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646" y="571401"/>
        <a:ext cx="2131410" cy="1210651"/>
      </dsp:txXfrm>
    </dsp:sp>
    <dsp:sp modelId="{1D8037B6-92E7-4895-83BF-77F07700C640}">
      <dsp:nvSpPr>
        <dsp:cNvPr id="0" name=""/>
        <dsp:cNvSpPr/>
      </dsp:nvSpPr>
      <dsp:spPr>
        <a:xfrm rot="5400000">
          <a:off x="4322694" y="513932"/>
          <a:ext cx="1188225" cy="52860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114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學校辦理初審，考量學生申請書及輔導綜合考評予以推薦</a:t>
          </a:r>
          <a:endParaRPr lang="zh-TW" sz="15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同時參酌身心障礙、經濟狀況、原住民特殊條件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273767" y="2620863"/>
        <a:ext cx="5228075" cy="1072217"/>
      </dsp:txXfrm>
    </dsp:sp>
    <dsp:sp modelId="{C49041FD-D2A6-4D8C-B302-62ABBFB07E50}">
      <dsp:nvSpPr>
        <dsp:cNvPr id="0" name=""/>
        <dsp:cNvSpPr/>
      </dsp:nvSpPr>
      <dsp:spPr>
        <a:xfrm>
          <a:off x="153" y="2411142"/>
          <a:ext cx="2273613" cy="146316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學校執行小組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辦理初審作業</a:t>
          </a:r>
        </a:p>
      </dsp:txBody>
      <dsp:txXfrm>
        <a:off x="71579" y="2482568"/>
        <a:ext cx="2130761" cy="1320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1FCF8-2726-425A-A161-4AB3DDEFEE7E}">
      <dsp:nvSpPr>
        <dsp:cNvPr id="0" name=""/>
        <dsp:cNvSpPr/>
      </dsp:nvSpPr>
      <dsp:spPr>
        <a:xfrm>
          <a:off x="0" y="0"/>
          <a:ext cx="3024000" cy="850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905" y="24905"/>
        <a:ext cx="2034585" cy="800511"/>
      </dsp:txXfrm>
    </dsp:sp>
    <dsp:sp modelId="{6087DD82-1D7B-481D-B55B-E5F0FFFB67A1}">
      <dsp:nvSpPr>
        <dsp:cNvPr id="0" name=""/>
        <dsp:cNvSpPr/>
      </dsp:nvSpPr>
      <dsp:spPr>
        <a:xfrm>
          <a:off x="253260" y="1004924"/>
          <a:ext cx="3024000" cy="850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職場安全</a:t>
          </a:r>
        </a:p>
      </dsp:txBody>
      <dsp:txXfrm>
        <a:off x="278165" y="1029829"/>
        <a:ext cx="2168221" cy="800511"/>
      </dsp:txXfrm>
    </dsp:sp>
    <dsp:sp modelId="{821120C8-59D4-4EBB-8545-3F64C5CE0FB6}">
      <dsp:nvSpPr>
        <dsp:cNvPr id="0" name=""/>
        <dsp:cNvSpPr/>
      </dsp:nvSpPr>
      <dsp:spPr>
        <a:xfrm>
          <a:off x="502740" y="2009849"/>
          <a:ext cx="3024000" cy="850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勞資關係</a:t>
          </a:r>
        </a:p>
      </dsp:txBody>
      <dsp:txXfrm>
        <a:off x="527645" y="2034754"/>
        <a:ext cx="2172001" cy="800511"/>
      </dsp:txXfrm>
    </dsp:sp>
    <dsp:sp modelId="{E13BBEC1-4711-4F48-9DBD-2397662DC2F6}">
      <dsp:nvSpPr>
        <dsp:cNvPr id="0" name=""/>
        <dsp:cNvSpPr/>
      </dsp:nvSpPr>
      <dsp:spPr>
        <a:xfrm>
          <a:off x="756000" y="3014774"/>
          <a:ext cx="3024000" cy="85032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轉職就業輔導</a:t>
          </a:r>
        </a:p>
      </dsp:txBody>
      <dsp:txXfrm>
        <a:off x="780905" y="3039679"/>
        <a:ext cx="2168221" cy="800511"/>
      </dsp:txXfrm>
    </dsp:sp>
    <dsp:sp modelId="{DCEC9C3D-C52B-4EEF-A7CE-E9BD1BFDBCB3}">
      <dsp:nvSpPr>
        <dsp:cNvPr id="0" name=""/>
        <dsp:cNvSpPr/>
      </dsp:nvSpPr>
      <dsp:spPr>
        <a:xfrm>
          <a:off x="2471291" y="65126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5650" y="651268"/>
        <a:ext cx="303990" cy="415913"/>
      </dsp:txXfrm>
    </dsp:sp>
    <dsp:sp modelId="{CED60AB2-323F-45EE-92F6-493A602239D9}">
      <dsp:nvSpPr>
        <dsp:cNvPr id="0" name=""/>
        <dsp:cNvSpPr/>
      </dsp:nvSpPr>
      <dsp:spPr>
        <a:xfrm>
          <a:off x="2724551" y="1656193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8910" y="1656193"/>
        <a:ext cx="303990" cy="415913"/>
      </dsp:txXfrm>
    </dsp:sp>
    <dsp:sp modelId="{FC8479B1-D4F7-496D-B3CB-B7EFC587C055}">
      <dsp:nvSpPr>
        <dsp:cNvPr id="0" name=""/>
        <dsp:cNvSpPr/>
      </dsp:nvSpPr>
      <dsp:spPr>
        <a:xfrm>
          <a:off x="2974031" y="266111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8390" y="2661118"/>
        <a:ext cx="303990" cy="415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0D9E-5713-45E9-A247-C7BD0180236A}">
      <dsp:nvSpPr>
        <dsp:cNvPr id="0" name=""/>
        <dsp:cNvSpPr/>
      </dsp:nvSpPr>
      <dsp:spPr>
        <a:xfrm>
          <a:off x="0" y="0"/>
          <a:ext cx="3024000" cy="850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生涯探索</a:t>
          </a:r>
        </a:p>
      </dsp:txBody>
      <dsp:txXfrm>
        <a:off x="24905" y="24905"/>
        <a:ext cx="2034585" cy="800511"/>
      </dsp:txXfrm>
    </dsp:sp>
    <dsp:sp modelId="{462A4A70-B886-4425-AEB9-BBED44A899D8}">
      <dsp:nvSpPr>
        <dsp:cNvPr id="0" name=""/>
        <dsp:cNvSpPr/>
      </dsp:nvSpPr>
      <dsp:spPr>
        <a:xfrm>
          <a:off x="253260" y="1004924"/>
          <a:ext cx="3024000" cy="850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學習輔導</a:t>
          </a:r>
        </a:p>
      </dsp:txBody>
      <dsp:txXfrm>
        <a:off x="278165" y="1029829"/>
        <a:ext cx="2168221" cy="800511"/>
      </dsp:txXfrm>
    </dsp:sp>
    <dsp:sp modelId="{7939B87B-5945-4425-9B55-116DBD8B3BF0}">
      <dsp:nvSpPr>
        <dsp:cNvPr id="0" name=""/>
        <dsp:cNvSpPr/>
      </dsp:nvSpPr>
      <dsp:spPr>
        <a:xfrm>
          <a:off x="502740" y="2009849"/>
          <a:ext cx="3024000" cy="850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科系認識</a:t>
          </a:r>
        </a:p>
      </dsp:txBody>
      <dsp:txXfrm>
        <a:off x="527645" y="2034754"/>
        <a:ext cx="2172001" cy="800511"/>
      </dsp:txXfrm>
    </dsp:sp>
    <dsp:sp modelId="{3359C798-4F87-44AB-BCA6-57F3C1EC3B26}">
      <dsp:nvSpPr>
        <dsp:cNvPr id="0" name=""/>
        <dsp:cNvSpPr/>
      </dsp:nvSpPr>
      <dsp:spPr>
        <a:xfrm>
          <a:off x="756000" y="3014774"/>
          <a:ext cx="3024000" cy="85032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就學配套</a:t>
          </a:r>
        </a:p>
      </dsp:txBody>
      <dsp:txXfrm>
        <a:off x="780905" y="3039679"/>
        <a:ext cx="2168221" cy="800511"/>
      </dsp:txXfrm>
    </dsp:sp>
    <dsp:sp modelId="{0410DB6A-9BF0-409F-9AED-C62D9C50D0EC}">
      <dsp:nvSpPr>
        <dsp:cNvPr id="0" name=""/>
        <dsp:cNvSpPr/>
      </dsp:nvSpPr>
      <dsp:spPr>
        <a:xfrm>
          <a:off x="2471291" y="65126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5650" y="651268"/>
        <a:ext cx="303990" cy="415913"/>
      </dsp:txXfrm>
    </dsp:sp>
    <dsp:sp modelId="{16150904-060E-44A7-9C7F-4DE2954E2E88}">
      <dsp:nvSpPr>
        <dsp:cNvPr id="0" name=""/>
        <dsp:cNvSpPr/>
      </dsp:nvSpPr>
      <dsp:spPr>
        <a:xfrm>
          <a:off x="2724551" y="1656193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8910" y="1656193"/>
        <a:ext cx="303990" cy="415913"/>
      </dsp:txXfrm>
    </dsp:sp>
    <dsp:sp modelId="{605ECE34-1503-4486-ABE8-B2EC19E8804D}">
      <dsp:nvSpPr>
        <dsp:cNvPr id="0" name=""/>
        <dsp:cNvSpPr/>
      </dsp:nvSpPr>
      <dsp:spPr>
        <a:xfrm>
          <a:off x="2974031" y="266111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8390" y="2661118"/>
        <a:ext cx="303990" cy="41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6A2ECC0B-08C5-46BC-B32C-0E52F61B53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103E3E5-0706-40D4-8165-DCFDF96FCB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46A37-B154-46E7-ADC9-79E4FE7FB684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AB291F2-B1F4-4FFF-9D8C-59F03FB8F6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5DCFAB-2AF2-444B-BDA6-17857869F7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F974-01B7-4329-8559-E2D6068F4B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065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E5774-E6FE-47EB-ACFC-5F47E0AAD338}" type="datetimeFigureOut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330E5-8249-432B-9487-F65AE3CFAE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90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在大多數工業先進國家，</a:t>
            </a:r>
            <a:r>
              <a:rPr lang="en-US" altLang="zh-TW" dirty="0"/>
              <a:t>18</a:t>
            </a:r>
            <a:r>
              <a:rPr lang="zh-TW" altLang="en-US" dirty="0"/>
              <a:t>歲已經被視為成熟且獨立的年紀，但在臺灣，許多同學在高三的時候，拼命準備升學考試，畢業後就進入大學就讀，這仿佛是一道不需要思考的人生公式。</a:t>
            </a:r>
          </a:p>
          <a:p>
            <a:r>
              <a:rPr lang="zh-TW" altLang="en-US" dirty="0"/>
              <a:t>然而，在讀書的道路上，有些同學很清楚自己的興趣和心之所向，並朝著喜歡科系勇往直前；也有些同學對於自己興趣仍不清楚，對未來感到迷茫，盲目跟著同學或朋友一起擠進大學。</a:t>
            </a:r>
          </a:p>
          <a:p>
            <a:r>
              <a:rPr lang="zh-TW" altLang="en-US" dirty="0"/>
              <a:t>其實，高中職畢業之後，急忙升學並不是唯一的選項，可以先去工作、到非政府組織當志工進行體驗等，在經過社會歷練，培養獨立思考的能力，後續重返校園時會更加清楚自己所追求的目標。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330E5-8249-432B-9487-F65AE3CFAEC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38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我們先用方案架構圖為大家簡介方案。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最左方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號的淺綠色方框為「高級中等以下學校生涯輔導計畫」，將由學校輔導處室或導師的協助，透過生涯輔導機制，進行職涯探索及性向探索，協助同學適才適性發展。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接著進入我們青年儲蓄方案，青年儲蓄方案分為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個計畫。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個是上方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號的粉紅色方框，教育部與勞動部共同推動的「青年就業領航計畫」，搭配「青年儲蓄帳戶」，也就是我們在前言所提的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「職場體驗」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「職場體驗」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由各部會提供優質職缺，教育部提供學生推薦名單，再由勞動部協助學生就業媒合，同學媒合成功加入計畫，即為公司的正式員工。在同學參與計畫工作期間，教育部與勞動部每個月會為同學各存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元的儲蓄金，同時為了感謝雇主指導同學工作學習，勞動部也會發給雇主每人每月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元的訓練指導費。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青年儲蓄方案第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個計畫，是下方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號的深綠色方框，教育部青年署協助推動的「青年體驗學習計畫」，也就是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「學習及國際體驗」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「學習及國際體驗」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則是透過自己提企劃，藉由國內外志願服務、壯遊探索、達人見習、創業見習、社區見習等方式進行體驗，體驗學習計畫沒有儲蓄金，但每年可申請保險費、交通費、住宿費等補助。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號的黃色方框則代表同學參與方案後，決定自己未來要重返校園就學、繼續就業或自行創業等未來發展。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兩個計畫期間都享有相關配套措施，包含保留入學資格、就學配套及兵役配套等。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方案的兩個計畫期程皆為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年，同學只能選擇參加一個計畫。這些將在接下的課程一一說明。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330E5-8249-432B-9487-F65AE3CFAEC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6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04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假如你是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年參加職場體驗、學習及國際體驗的同學，選擇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年參與期程，並且規劃在完成計畫之後繼續升學，有哪些重要的時間點需要注意呢？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首先，教育部會在同學參加計畫隔年，也就是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月，進行就學意願調查，將詢問同學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的就學意願與升學管道、預計報考學門、細學類等，調查結果將作為大學就學管道辦理後續招生事宜的重要參考依據。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之後，我們會在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115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年的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月之間辦理升學輔導營，讓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及家長更瞭解就學配套的規定、準備方式等資訊，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也會邀請大學教授說明面試準備方式及應答技巧，另外更請透過就學配套考取理想大學的學長姐們進行經驗分享。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接下來，「特殊選才」、「甄選入學」及「申請入學」這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個管道的簡章會在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115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到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月陸續公告，後續請依照各管道的簡章，完成報名、上傳備審資料、甄試等事項。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個管道中「特殊選才」時程較早，之後才進行「甄選入學」及「申請入學」，因此鼓勵同學們優先考慮報名「特殊選才」，沒有考取理想的校系，後續可以再報名「甄選入學」或「申請入學」。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另外，有意願透過「彈性選系」申請轉系的同學，則要注意在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116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月時，向原錄取學校確認轉系申請時程和程序。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最後再提醒一次，</a:t>
            </a:r>
            <a:r>
              <a:rPr lang="en-US" altLang="zh-TW" sz="1200" b="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lang="zh-TW" altLang="en-US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年計畫的學生，執行計畫必須滿</a:t>
            </a:r>
            <a:r>
              <a:rPr lang="en-US" altLang="zh-TW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600</a:t>
            </a:r>
            <a:r>
              <a:rPr lang="zh-TW" altLang="en-US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天；</a:t>
            </a:r>
            <a:r>
              <a:rPr lang="en-US" altLang="zh-TW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3</a:t>
            </a:r>
            <a:r>
              <a:rPr lang="zh-TW" altLang="en-US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年計畫，需要滿 </a:t>
            </a:r>
            <a:r>
              <a:rPr lang="en-US" altLang="zh-TW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900</a:t>
            </a:r>
            <a:r>
              <a:rPr lang="zh-TW" altLang="en-US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天，才能參加就學配套。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41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5947"/>
            <a:ext cx="7772400" cy="1485570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1EAF-4278-4CC3-8DCA-2BF686DF28C2}" type="datetime1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6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06D4-A8DF-4B5B-AE58-C90434B0194A}" type="datetime1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47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9E3D-FA29-4397-A5C9-E49550A0D100}" type="datetime1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80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82963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1049"/>
            <a:ext cx="7886700" cy="511591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F248-FFD3-4112-825A-0DECE0222F03}" type="datetime1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18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12F3-8AC6-4A5C-8B18-28A3D474A82C}" type="datetime1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33216-EA6A-451E-B463-FC1EC47F8C5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861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1042-8362-48D1-9948-75CFB65F8162}" type="datetime1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33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2B6F-20F9-4A52-ADE2-2F6C4577BBA7}" type="datetime1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62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2724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06B23E4-53D4-4EE1-8232-8181906A420C}" type="datetime1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EB0A6A0-2376-4713-B014-4E4587F6FA2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81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0AD-B2A5-498C-9DEB-430A5D10C3B0}" type="datetime1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75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5B7DE474-639C-4094-91EA-ABF2F0074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"/>
            <a:ext cx="9144000" cy="94776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833C-643F-448D-B569-EDA8AD502F73}" type="datetime1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7CC0D1-70E3-41B3-A3B0-4B939505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829634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EADB-F313-4F48-8F63-4F9C3E0CCE3E}" type="datetime1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97830BE-ACDE-44EE-B944-F15C893818CA}" type="datetime1">
              <a:rPr lang="zh-TW" altLang="en-US" smtClean="0"/>
              <a:t>2024/12/4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780" y="658523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545FBB5-D217-4353-99F7-6B850FDC618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45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expo.moe.edu.tw/search/profile_dep_comm.php?comid=comc02&amp;psrid=13&amp;psc=0" TargetMode="External"/><Relationship Id="rId2" Type="http://schemas.openxmlformats.org/officeDocument/2006/relationships/hyperlink" Target="https://techexpo.moe.edu.tw/search/profile_committee.php?comid=comc09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cac.edu.tw/apply114/system/ColQry_114applyXForStu_Fd87eO2q/YoungDeposit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mps.wda.gov.tw/Internet/Index/labor-allowance.aspx?fm=2" TargetMode="External"/><Relationship Id="rId2" Type="http://schemas.openxmlformats.org/officeDocument/2006/relationships/hyperlink" Target="https://job.taiwanjobs.gov.tw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.taiwanjobs.gov.tw/download?pid=5b3c203b-8270-464b-b8c9-9ab30e68f121" TargetMode="External"/><Relationship Id="rId2" Type="http://schemas.openxmlformats.org/officeDocument/2006/relationships/hyperlink" Target="https://me.moe.edu.tw/open/page_2_0.php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0DD84BE-DBE8-4426-BE41-919AC2E7E3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84"/>
            <a:ext cx="9144000" cy="68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0FF1A3-E469-448A-84B9-3B38E6A2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4E9A7F-854F-47A7-B55F-4D4FF76D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二、方案</a:t>
            </a:r>
            <a:r>
              <a:rPr lang="zh-TW" altLang="en-US" sz="4000" b="1" dirty="0" smtClean="0"/>
              <a:t>說明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D9126C-63D0-4D63-8770-5790E62F0915}"/>
              </a:ext>
            </a:extLst>
          </p:cNvPr>
          <p:cNvSpPr txBox="1">
            <a:spLocks/>
          </p:cNvSpPr>
          <p:nvPr/>
        </p:nvSpPr>
        <p:spPr>
          <a:xfrm>
            <a:off x="222098" y="1007574"/>
            <a:ext cx="1773850" cy="3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7.</a:t>
            </a:r>
            <a:r>
              <a:rPr lang="zh-TW" altLang="en-US" sz="2000" b="1" kern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審查方式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016BB9C2-1E1B-4821-96E3-575A3F091A0F}"/>
              </a:ext>
            </a:extLst>
          </p:cNvPr>
          <p:cNvGrpSpPr/>
          <p:nvPr/>
        </p:nvGrpSpPr>
        <p:grpSpPr>
          <a:xfrm>
            <a:off x="472911" y="1577863"/>
            <a:ext cx="8224279" cy="4658787"/>
            <a:chOff x="848281" y="2096216"/>
            <a:chExt cx="7424876" cy="4038425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A2DF5C3E-F7FD-460B-8A74-D927417EC32D}"/>
                </a:ext>
              </a:extLst>
            </p:cNvPr>
            <p:cNvGrpSpPr/>
            <p:nvPr/>
          </p:nvGrpSpPr>
          <p:grpSpPr>
            <a:xfrm>
              <a:off x="848281" y="2096216"/>
              <a:ext cx="3510086" cy="4038424"/>
              <a:chOff x="848281" y="2096216"/>
              <a:chExt cx="3510086" cy="4038424"/>
            </a:xfrm>
          </p:grpSpPr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AEC2F427-6EF0-4963-965C-B01817470AA1}"/>
                  </a:ext>
                </a:extLst>
              </p:cNvPr>
              <p:cNvGrpSpPr/>
              <p:nvPr/>
            </p:nvGrpSpPr>
            <p:grpSpPr>
              <a:xfrm>
                <a:off x="848281" y="2096216"/>
                <a:ext cx="3510086" cy="4037622"/>
                <a:chOff x="848281" y="2096216"/>
                <a:chExt cx="3510086" cy="4037622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0ACF4434-96BB-4AA8-9A41-062D2F1B4B40}"/>
                    </a:ext>
                  </a:extLst>
                </p:cNvPr>
                <p:cNvSpPr/>
                <p:nvPr/>
              </p:nvSpPr>
              <p:spPr>
                <a:xfrm>
                  <a:off x="848281" y="3013213"/>
                  <a:ext cx="3510084" cy="31206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9" name="圓角化同側角落矩形 14">
                  <a:extLst>
                    <a:ext uri="{FF2B5EF4-FFF2-40B4-BE49-F238E27FC236}">
                      <a16:creationId xmlns:a16="http://schemas.microsoft.com/office/drawing/2014/main" id="{B26AF176-AEEF-47B0-BBD5-AAA565F94B43}"/>
                    </a:ext>
                  </a:extLst>
                </p:cNvPr>
                <p:cNvSpPr/>
                <p:nvPr/>
              </p:nvSpPr>
              <p:spPr>
                <a:xfrm>
                  <a:off x="848282" y="2096216"/>
                  <a:ext cx="3510085" cy="936188"/>
                </a:xfrm>
                <a:prstGeom prst="round2SameRect">
                  <a:avLst/>
                </a:prstGeom>
                <a:solidFill>
                  <a:srgbClr val="E46C0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6" name="內容版面配置區 8">
                <a:extLst>
                  <a:ext uri="{FF2B5EF4-FFF2-40B4-BE49-F238E27FC236}">
                    <a16:creationId xmlns:a16="http://schemas.microsoft.com/office/drawing/2014/main" id="{7C5B328D-1988-42A8-891A-100EA41B02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2400" y="3178207"/>
                <a:ext cx="3412583" cy="295643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學習及國際體驗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193675" indent="-193675" algn="just" defTabSz="914400">
                  <a:lnSpc>
                    <a:spcPts val="2500"/>
                  </a:lnSpc>
                  <a:spcBef>
                    <a:spcPts val="0"/>
                  </a:spcBef>
                  <a:tabLst>
                    <a:tab pos="3314700" algn="l"/>
                  </a:tabLst>
                </a:pP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113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</a:t>
                </a:r>
                <a:r>
                  <a:rPr lang="zh-TW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日至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114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上午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時止</a:t>
                </a:r>
                <a:r>
                  <a:rPr lang="zh-TW" altLang="zh-TW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各高中職</a:t>
                </a:r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學生上網填寫申請書</a:t>
                </a:r>
                <a:endParaRPr lang="en-US" altLang="zh-TW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93675" indent="-193675" algn="just" defTabSz="914400">
                  <a:lnSpc>
                    <a:spcPts val="2500"/>
                  </a:lnSpc>
                  <a:spcBef>
                    <a:spcPts val="0"/>
                  </a:spcBef>
                  <a:tabLst>
                    <a:tab pos="3314700" algn="l"/>
                  </a:tabLst>
                </a:pP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114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日至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學校辦理初審，考量學生申請書及輔導綜合考評予以推薦</a:t>
                </a:r>
                <a:endParaRPr lang="en-US" altLang="zh-TW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zh-TW" altLang="en-US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A90E9B2-7C52-4514-8D21-F14484B6D947}"/>
                  </a:ext>
                </a:extLst>
              </p:cNvPr>
              <p:cNvSpPr/>
              <p:nvPr/>
            </p:nvSpPr>
            <p:spPr>
              <a:xfrm>
                <a:off x="1164537" y="2364320"/>
                <a:ext cx="2922140" cy="40541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學校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初審</a:t>
                </a:r>
                <a:endPara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AF07ADC7-3386-4D68-B116-BDF16DEB3358}"/>
                </a:ext>
              </a:extLst>
            </p:cNvPr>
            <p:cNvGrpSpPr/>
            <p:nvPr/>
          </p:nvGrpSpPr>
          <p:grpSpPr>
            <a:xfrm>
              <a:off x="4756734" y="2103917"/>
              <a:ext cx="3516423" cy="4030724"/>
              <a:chOff x="769810" y="2103917"/>
              <a:chExt cx="3516423" cy="4030724"/>
            </a:xfrm>
          </p:grpSpPr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1578DCAA-1407-4AD5-B46C-9118DE3CD65F}"/>
                  </a:ext>
                </a:extLst>
              </p:cNvPr>
              <p:cNvGrpSpPr/>
              <p:nvPr/>
            </p:nvGrpSpPr>
            <p:grpSpPr>
              <a:xfrm>
                <a:off x="769810" y="2103917"/>
                <a:ext cx="3516423" cy="4014530"/>
                <a:chOff x="769810" y="2103917"/>
                <a:chExt cx="3516423" cy="4014530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0AC7E7F4-74EE-4EDC-A2D8-752A64BE595B}"/>
                    </a:ext>
                  </a:extLst>
                </p:cNvPr>
                <p:cNvSpPr/>
                <p:nvPr/>
              </p:nvSpPr>
              <p:spPr>
                <a:xfrm>
                  <a:off x="776148" y="2997821"/>
                  <a:ext cx="3510085" cy="312062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" name="圓角化同側角落矩形 25">
                  <a:extLst>
                    <a:ext uri="{FF2B5EF4-FFF2-40B4-BE49-F238E27FC236}">
                      <a16:creationId xmlns:a16="http://schemas.microsoft.com/office/drawing/2014/main" id="{5EFB8D97-DA7C-4421-A674-A9FB07F1122A}"/>
                    </a:ext>
                  </a:extLst>
                </p:cNvPr>
                <p:cNvSpPr/>
                <p:nvPr/>
              </p:nvSpPr>
              <p:spPr>
                <a:xfrm>
                  <a:off x="769810" y="2103917"/>
                  <a:ext cx="3510085" cy="936188"/>
                </a:xfrm>
                <a:prstGeom prst="round2SameRect">
                  <a:avLst/>
                </a:prstGeom>
                <a:solidFill>
                  <a:srgbClr val="139B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" name="內容版面配置區 8">
                <a:extLst>
                  <a:ext uri="{FF2B5EF4-FFF2-40B4-BE49-F238E27FC236}">
                    <a16:creationId xmlns:a16="http://schemas.microsoft.com/office/drawing/2014/main" id="{396DE65D-E097-41B9-860A-7EA9115124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630" y="3178207"/>
                <a:ext cx="3412583" cy="295643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4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月教育部青年署組成審查小組，就整體區域分布、學校類型或課程性質等因素複審學校推薦名單</a:t>
                </a:r>
                <a:endPara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學習及國際體驗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7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月教育部青年署組成審查小組，複審學校推薦名單</a:t>
                </a: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9EB7B08-5D44-47E8-B708-9F7763817FC4}"/>
                  </a:ext>
                </a:extLst>
              </p:cNvPr>
              <p:cNvSpPr/>
              <p:nvPr/>
            </p:nvSpPr>
            <p:spPr>
              <a:xfrm>
                <a:off x="1114237" y="2370646"/>
                <a:ext cx="2922140" cy="40541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TW" altLang="en-US" sz="24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教育部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複審</a:t>
                </a:r>
                <a:endPara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69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6229A1-4750-42F5-88DD-074AED4524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加入方案有哪些好處呢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97E2212-D0A8-4970-ACEC-CA41BE80378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20638" y="4456053"/>
            <a:ext cx="6858000" cy="1655762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4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29059" y="3210026"/>
            <a:ext cx="420320" cy="1311128"/>
          </a:xfrm>
          <a:prstGeom prst="rect">
            <a:avLst/>
          </a:prstGeom>
          <a:noFill/>
        </p:spPr>
        <p:txBody>
          <a:bodyPr wrap="square" numCol="2" anchor="ctr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人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請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429937" y="1170986"/>
            <a:ext cx="8284126" cy="4980537"/>
            <a:chOff x="763406" y="1449879"/>
            <a:chExt cx="7423709" cy="4820379"/>
          </a:xfrm>
        </p:grpSpPr>
        <p:grpSp>
          <p:nvGrpSpPr>
            <p:cNvPr id="20" name="群組 19"/>
            <p:cNvGrpSpPr/>
            <p:nvPr/>
          </p:nvGrpSpPr>
          <p:grpSpPr>
            <a:xfrm>
              <a:off x="782123" y="1449879"/>
              <a:ext cx="7404992" cy="4820379"/>
              <a:chOff x="782123" y="1449879"/>
              <a:chExt cx="7404992" cy="482037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3" name="矩形 32"/>
              <p:cNvSpPr/>
              <p:nvPr/>
            </p:nvSpPr>
            <p:spPr>
              <a:xfrm>
                <a:off x="1866345" y="1465020"/>
                <a:ext cx="6320770" cy="4805238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圓角化同側角落矩形 33"/>
              <p:cNvSpPr/>
              <p:nvPr/>
            </p:nvSpPr>
            <p:spPr>
              <a:xfrm rot="16200000">
                <a:off x="592494" y="1639509"/>
                <a:ext cx="1441508" cy="106224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圓角化同側角落矩形 34"/>
              <p:cNvSpPr/>
              <p:nvPr/>
            </p:nvSpPr>
            <p:spPr>
              <a:xfrm rot="16200000">
                <a:off x="592493" y="3321374"/>
                <a:ext cx="1441508" cy="1062247"/>
              </a:xfrm>
              <a:prstGeom prst="round2SameRect">
                <a:avLst/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圓角化同側角落矩形 35"/>
              <p:cNvSpPr/>
              <p:nvPr/>
            </p:nvSpPr>
            <p:spPr>
              <a:xfrm rot="16200000">
                <a:off x="588407" y="5007324"/>
                <a:ext cx="1441508" cy="1054073"/>
              </a:xfrm>
              <a:prstGeom prst="round2SameRect">
                <a:avLst/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782123" y="1709780"/>
              <a:ext cx="1080965" cy="9955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2000" b="1" kern="0" spc="1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特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kern="0" spc="1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殊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kern="0" spc="1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kern="0" spc="1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才</a:t>
              </a:r>
              <a:endParaRPr lang="zh-TW" altLang="en-US" sz="2200" b="1" kern="0" spc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02814" y="3361621"/>
              <a:ext cx="474031" cy="9898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甄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入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學</a:t>
              </a:r>
              <a:endParaRPr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3406" y="5042476"/>
              <a:ext cx="1080965" cy="98300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彈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性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系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32" name="內容版面配置區 8"/>
            <p:cNvSpPr txBox="1">
              <a:spLocks/>
            </p:cNvSpPr>
            <p:nvPr/>
          </p:nvSpPr>
          <p:spPr>
            <a:xfrm>
              <a:off x="1926310" y="1646836"/>
              <a:ext cx="6097314" cy="440639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2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入學管道：一般大學及技專校院採</a:t>
              </a:r>
              <a:r>
                <a:rPr lang="zh-TW" altLang="en-US" sz="20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共同聯合招生</a:t>
              </a:r>
              <a:endParaRPr lang="en-US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2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招生方式：</a:t>
              </a:r>
              <a:r>
                <a:rPr lang="zh-TW" altLang="zh-TW" sz="2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免持統測或學測成績，透過書面審查（含雙週誌及體驗學習報告書）、面試或實作測驗等方式參加甄試</a:t>
              </a:r>
              <a:endParaRPr lang="en-US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endParaRPr lang="en-US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入學管道：由校系採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分組招生</a:t>
              </a: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招生方式：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第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持原畢業學年度統測或學測成績作為篩選或檢定依據，</a:t>
              </a:r>
              <a:r>
                <a:rPr lang="zh-TW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第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甄試項目著重於體驗資歷（含雙週誌及體驗學習報告書）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just">
                <a:lnSpc>
                  <a:spcPts val="2400"/>
                </a:lnSpc>
                <a:spcBef>
                  <a:spcPts val="0"/>
                </a:spcBef>
                <a:buNone/>
              </a:pP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just">
                <a:lnSpc>
                  <a:spcPts val="2400"/>
                </a:lnSpc>
                <a:spcBef>
                  <a:spcPts val="0"/>
                </a:spcBef>
                <a:buNone/>
              </a:pP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入學管道：返校擬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變更原畢業年度錄取學系（</a:t>
              </a:r>
              <a:r>
                <a:rPr lang="zh-TW" altLang="en-US" sz="20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保留入學資格或休學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）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於學校規定期間持體驗資歷申請轉系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申請資格：已考取大學並曾向本署辦理保留入學資格，或休學者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936408" y="3153115"/>
            <a:ext cx="512971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申請入學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73EA89E-3823-4F8E-8B2D-620D2790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cs typeface="華康儷黑 Std W5"/>
              </a:rPr>
              <a:t>1.</a:t>
            </a:r>
            <a:r>
              <a:rPr lang="zh-TW" altLang="en-US" sz="4000" b="1" dirty="0">
                <a:cs typeface="華康儷黑 Std W5"/>
              </a:rPr>
              <a:t>就學配套</a:t>
            </a:r>
            <a:r>
              <a:rPr lang="en-US" altLang="zh-TW" sz="3200" b="1" dirty="0"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cs typeface="華康儷黑 Std W5"/>
              </a:rPr>
              <a:t>大學回流教育</a:t>
            </a:r>
            <a:r>
              <a:rPr lang="zh-TW" altLang="en-US" sz="3000" b="1" dirty="0" smtClean="0">
                <a:solidFill>
                  <a:srgbClr val="3366FF"/>
                </a:solidFill>
                <a:cs typeface="華康儷黑 Std W5"/>
              </a:rPr>
              <a:t>管道</a:t>
            </a:r>
            <a:endParaRPr lang="zh-TW" altLang="en-US" sz="3000" dirty="0">
              <a:solidFill>
                <a:srgbClr val="3366FF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66C3EC-731A-485C-97A3-3C4F1836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773EA89E-3823-4F8E-8B2D-620D2790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cs typeface="華康儷黑 Std W5"/>
              </a:rPr>
              <a:t>1.</a:t>
            </a:r>
            <a:r>
              <a:rPr lang="zh-TW" altLang="en-US" sz="4000" b="1" dirty="0">
                <a:cs typeface="華康儷黑 Std W5"/>
              </a:rPr>
              <a:t>就學配套</a:t>
            </a:r>
            <a:r>
              <a:rPr lang="en-US" altLang="zh-TW" sz="3200" b="1" dirty="0"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cs typeface="華康儷黑 Std W5"/>
              </a:rPr>
              <a:t>辦理時</a:t>
            </a:r>
            <a:r>
              <a:rPr lang="zh-TW" altLang="en-US" sz="3000" b="1" dirty="0" smtClean="0">
                <a:solidFill>
                  <a:srgbClr val="3366FF"/>
                </a:solidFill>
                <a:cs typeface="華康儷黑 Std W5"/>
              </a:rPr>
              <a:t>程</a:t>
            </a:r>
            <a:endParaRPr lang="zh-TW" altLang="en-US" sz="3000" dirty="0">
              <a:solidFill>
                <a:srgbClr val="3366FF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66C3EC-731A-485C-97A3-3C4F1836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12</a:t>
            </a:fld>
            <a:endParaRPr lang="zh-TW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834DF10C-402D-4F0D-81FF-959CFF39FCD6}"/>
              </a:ext>
            </a:extLst>
          </p:cNvPr>
          <p:cNvGrpSpPr>
            <a:grpSpLocks noChangeAspect="1"/>
          </p:cNvGrpSpPr>
          <p:nvPr/>
        </p:nvGrpSpPr>
        <p:grpSpPr>
          <a:xfrm>
            <a:off x="615440" y="1394469"/>
            <a:ext cx="8283463" cy="4776346"/>
            <a:chOff x="1459150" y="1458288"/>
            <a:chExt cx="6666259" cy="4162228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C001AD83-9C98-4A28-8968-4F4004834F0A}"/>
                </a:ext>
              </a:extLst>
            </p:cNvPr>
            <p:cNvGrpSpPr/>
            <p:nvPr/>
          </p:nvGrpSpPr>
          <p:grpSpPr>
            <a:xfrm>
              <a:off x="1459150" y="1464020"/>
              <a:ext cx="2064831" cy="4156496"/>
              <a:chOff x="1779875" y="1464020"/>
              <a:chExt cx="2064831" cy="4156496"/>
            </a:xfrm>
          </p:grpSpPr>
          <p:sp>
            <p:nvSpPr>
              <p:cNvPr id="42" name="內容版面配置區 8">
                <a:extLst>
                  <a:ext uri="{FF2B5EF4-FFF2-40B4-BE49-F238E27FC236}">
                    <a16:creationId xmlns:a16="http://schemas.microsoft.com/office/drawing/2014/main" id="{12E18512-52E3-4285-8307-6A10A939FD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6695" y="3168699"/>
                <a:ext cx="2028011" cy="245181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6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一般大學及技專校院聯招</a:t>
                </a:r>
                <a:endParaRPr lang="en-US" altLang="zh-Hant" sz="1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115.2  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就學意願調查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華康儷黑 Std W3"/>
                </a:endParaRPr>
              </a:p>
              <a:p>
                <a:pPr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115.9  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升學輔導營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華康儷黑 Std W3"/>
                </a:endParaRPr>
              </a:p>
              <a:p>
                <a:pPr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Hant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</a:t>
                </a: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15</a:t>
                </a:r>
                <a:r>
                  <a:rPr lang="en-US" altLang="zh-Hant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.</a:t>
                </a: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11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  簡章公告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華康儷黑 Std W3"/>
                </a:endParaRPr>
              </a:p>
              <a:p>
                <a:pPr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115.12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  報名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華康儷黑 Std W3"/>
                </a:endParaRPr>
              </a:p>
              <a:p>
                <a:pPr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116.2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  放榜</a:t>
                </a:r>
                <a:endParaRPr lang="en-US" altLang="zh-Hant" sz="13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華康儷黑 Std W3"/>
                </a:endParaRPr>
              </a:p>
            </p:txBody>
          </p:sp>
          <p:grpSp>
            <p:nvGrpSpPr>
              <p:cNvPr id="43" name="群組 42">
                <a:extLst>
                  <a:ext uri="{FF2B5EF4-FFF2-40B4-BE49-F238E27FC236}">
                    <a16:creationId xmlns:a16="http://schemas.microsoft.com/office/drawing/2014/main" id="{F711DDF0-3990-40F7-BF4D-2DCCBCF43653}"/>
                  </a:ext>
                </a:extLst>
              </p:cNvPr>
              <p:cNvGrpSpPr/>
              <p:nvPr/>
            </p:nvGrpSpPr>
            <p:grpSpPr>
              <a:xfrm>
                <a:off x="1779875" y="1464020"/>
                <a:ext cx="1806244" cy="1380338"/>
                <a:chOff x="4053238" y="1322916"/>
                <a:chExt cx="1806244" cy="1380338"/>
              </a:xfrm>
            </p:grpSpPr>
            <p:sp>
              <p:nvSpPr>
                <p:cNvPr id="45" name="橢圓 44">
                  <a:extLst>
                    <a:ext uri="{FF2B5EF4-FFF2-40B4-BE49-F238E27FC236}">
                      <a16:creationId xmlns:a16="http://schemas.microsoft.com/office/drawing/2014/main" id="{2292776A-8ECC-498F-8D9A-4AF5077285D3}"/>
                    </a:ext>
                  </a:extLst>
                </p:cNvPr>
                <p:cNvSpPr/>
                <p:nvPr/>
              </p:nvSpPr>
              <p:spPr>
                <a:xfrm>
                  <a:off x="4232071" y="1322916"/>
                  <a:ext cx="1448579" cy="138033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9E409F4C-FA03-49FD-84BE-6BAF7FA35969}"/>
                    </a:ext>
                  </a:extLst>
                </p:cNvPr>
                <p:cNvSpPr/>
                <p:nvPr/>
              </p:nvSpPr>
              <p:spPr>
                <a:xfrm>
                  <a:off x="4053238" y="1820348"/>
                  <a:ext cx="1806244" cy="407558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特殊選才</a:t>
                  </a:r>
                </a:p>
              </p:txBody>
            </p:sp>
          </p:grpSp>
          <p:sp>
            <p:nvSpPr>
              <p:cNvPr id="44" name="向下箭號 63">
                <a:extLst>
                  <a:ext uri="{FF2B5EF4-FFF2-40B4-BE49-F238E27FC236}">
                    <a16:creationId xmlns:a16="http://schemas.microsoft.com/office/drawing/2014/main" id="{6136FE28-9EA8-4652-A1FF-5EFFA8733E42}"/>
                  </a:ext>
                </a:extLst>
              </p:cNvPr>
              <p:cNvSpPr/>
              <p:nvPr/>
            </p:nvSpPr>
            <p:spPr>
              <a:xfrm>
                <a:off x="2503574" y="2705763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6B65D29B-8BDC-43FD-8B5E-033E02AA45EA}"/>
                </a:ext>
              </a:extLst>
            </p:cNvPr>
            <p:cNvGrpSpPr/>
            <p:nvPr/>
          </p:nvGrpSpPr>
          <p:grpSpPr>
            <a:xfrm>
              <a:off x="3888629" y="1458288"/>
              <a:ext cx="1509259" cy="1633955"/>
              <a:chOff x="4303222" y="1458288"/>
              <a:chExt cx="1509259" cy="1633955"/>
            </a:xfrm>
          </p:grpSpPr>
          <p:grpSp>
            <p:nvGrpSpPr>
              <p:cNvPr id="37" name="群組 36">
                <a:extLst>
                  <a:ext uri="{FF2B5EF4-FFF2-40B4-BE49-F238E27FC236}">
                    <a16:creationId xmlns:a16="http://schemas.microsoft.com/office/drawing/2014/main" id="{A490E095-662F-474B-A220-0406BF9C6DF7}"/>
                  </a:ext>
                </a:extLst>
              </p:cNvPr>
              <p:cNvGrpSpPr/>
              <p:nvPr/>
            </p:nvGrpSpPr>
            <p:grpSpPr>
              <a:xfrm>
                <a:off x="4303222" y="1458288"/>
                <a:ext cx="1509259" cy="1380337"/>
                <a:chOff x="3597053" y="1317184"/>
                <a:chExt cx="1509259" cy="1380337"/>
              </a:xfrm>
              <a:solidFill>
                <a:srgbClr val="139B9B"/>
              </a:solidFill>
            </p:grpSpPr>
            <p:sp>
              <p:nvSpPr>
                <p:cNvPr id="40" name="橢圓 39">
                  <a:extLst>
                    <a:ext uri="{FF2B5EF4-FFF2-40B4-BE49-F238E27FC236}">
                      <a16:creationId xmlns:a16="http://schemas.microsoft.com/office/drawing/2014/main" id="{6A49505C-35B9-44D9-BD29-FF69EECBCBC0}"/>
                    </a:ext>
                  </a:extLst>
                </p:cNvPr>
                <p:cNvSpPr/>
                <p:nvPr/>
              </p:nvSpPr>
              <p:spPr>
                <a:xfrm>
                  <a:off x="3627394" y="1317184"/>
                  <a:ext cx="1448578" cy="13803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6FDB7A52-EEEA-450E-899A-7D8645E0FD90}"/>
                    </a:ext>
                  </a:extLst>
                </p:cNvPr>
                <p:cNvSpPr/>
                <p:nvPr/>
              </p:nvSpPr>
              <p:spPr>
                <a:xfrm>
                  <a:off x="3597053" y="1621824"/>
                  <a:ext cx="1509259" cy="761588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甄選入學</a:t>
                  </a:r>
                  <a:endPara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申請入學</a:t>
                  </a:r>
                </a:p>
              </p:txBody>
            </p:sp>
          </p:grpSp>
          <p:sp>
            <p:nvSpPr>
              <p:cNvPr id="39" name="向下箭號 58">
                <a:extLst>
                  <a:ext uri="{FF2B5EF4-FFF2-40B4-BE49-F238E27FC236}">
                    <a16:creationId xmlns:a16="http://schemas.microsoft.com/office/drawing/2014/main" id="{047BEF67-7697-4861-BEE1-EBC8233CADD1}"/>
                  </a:ext>
                </a:extLst>
              </p:cNvPr>
              <p:cNvSpPr/>
              <p:nvPr/>
            </p:nvSpPr>
            <p:spPr>
              <a:xfrm>
                <a:off x="4882476" y="2715787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2B582C82-C40E-4BBD-99E0-C79ACA8B22C6}"/>
                </a:ext>
              </a:extLst>
            </p:cNvPr>
            <p:cNvGrpSpPr/>
            <p:nvPr/>
          </p:nvGrpSpPr>
          <p:grpSpPr>
            <a:xfrm>
              <a:off x="5801703" y="1618253"/>
              <a:ext cx="2323706" cy="2782583"/>
              <a:chOff x="6058283" y="1618253"/>
              <a:chExt cx="2323706" cy="2782583"/>
            </a:xfrm>
          </p:grpSpPr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97B61317-F0AE-45B7-BCB2-F876B7420E88}"/>
                  </a:ext>
                </a:extLst>
              </p:cNvPr>
              <p:cNvGrpSpPr/>
              <p:nvPr/>
            </p:nvGrpSpPr>
            <p:grpSpPr>
              <a:xfrm>
                <a:off x="6475634" y="1618253"/>
                <a:ext cx="1514710" cy="1380337"/>
                <a:chOff x="3163208" y="1477149"/>
                <a:chExt cx="1514710" cy="1380337"/>
              </a:xfrm>
              <a:solidFill>
                <a:srgbClr val="139B9B"/>
              </a:solidFill>
            </p:grpSpPr>
            <p:sp>
              <p:nvSpPr>
                <p:cNvPr id="29" name="橢圓 28">
                  <a:extLst>
                    <a:ext uri="{FF2B5EF4-FFF2-40B4-BE49-F238E27FC236}">
                      <a16:creationId xmlns:a16="http://schemas.microsoft.com/office/drawing/2014/main" id="{E24ADBDA-482C-4263-84EA-170E20BDD9BB}"/>
                    </a:ext>
                  </a:extLst>
                </p:cNvPr>
                <p:cNvSpPr/>
                <p:nvPr/>
              </p:nvSpPr>
              <p:spPr>
                <a:xfrm>
                  <a:off x="3183584" y="1477149"/>
                  <a:ext cx="1448578" cy="1380337"/>
                </a:xfrm>
                <a:prstGeom prst="ellipse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49126E86-62F2-4023-A323-26E13BE8DD3D}"/>
                    </a:ext>
                  </a:extLst>
                </p:cNvPr>
                <p:cNvSpPr/>
                <p:nvPr/>
              </p:nvSpPr>
              <p:spPr>
                <a:xfrm>
                  <a:off x="3163208" y="1958775"/>
                  <a:ext cx="1514710" cy="407558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彈性選系</a:t>
                  </a:r>
                </a:p>
              </p:txBody>
            </p:sp>
          </p:grpSp>
          <p:sp>
            <p:nvSpPr>
              <p:cNvPr id="26" name="內容版面配置區 8">
                <a:extLst>
                  <a:ext uri="{FF2B5EF4-FFF2-40B4-BE49-F238E27FC236}">
                    <a16:creationId xmlns:a16="http://schemas.microsoft.com/office/drawing/2014/main" id="{88C0681C-174E-4BDC-BB50-F879940449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8283" y="3240909"/>
                <a:ext cx="2323706" cy="115992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2"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115.2  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調查就學意願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lvl="2"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116.2-4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向原錄取學校確認轉系申請時程與程序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lvl="2"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116.4-6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轉系申請學校確認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lvl="2"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116.9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於原錄取學校完成轉系</a:t>
                </a:r>
              </a:p>
            </p:txBody>
          </p:sp>
          <p:sp>
            <p:nvSpPr>
              <p:cNvPr id="28" name="向下箭號 54">
                <a:extLst>
                  <a:ext uri="{FF2B5EF4-FFF2-40B4-BE49-F238E27FC236}">
                    <a16:creationId xmlns:a16="http://schemas.microsoft.com/office/drawing/2014/main" id="{45386285-7A43-49F0-8B27-E20E6D17B232}"/>
                  </a:ext>
                </a:extLst>
              </p:cNvPr>
              <p:cNvSpPr/>
              <p:nvPr/>
            </p:nvSpPr>
            <p:spPr>
              <a:xfrm>
                <a:off x="7038972" y="2857200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3D2CBBF8-FB19-4663-93F3-73B85AD5E5ED}"/>
              </a:ext>
            </a:extLst>
          </p:cNvPr>
          <p:cNvSpPr txBox="1"/>
          <p:nvPr/>
        </p:nvSpPr>
        <p:spPr>
          <a:xfrm>
            <a:off x="434562" y="5128699"/>
            <a:ext cx="2763562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just" hangingPunct="0">
              <a:buFont typeface="Wingdings" panose="05000000000000000000" pitchFamily="2" charset="2"/>
              <a:buChar char="Ø"/>
            </a:pPr>
            <a:endParaRPr lang="en-US" altLang="zh-TW" sz="1400" b="1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試以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年度參加職場體驗、學習及國際體驗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年者舉例，青年應至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116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16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日止，計畫執行滿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600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日以上，才能參加就學配套</a:t>
            </a:r>
            <a:endParaRPr lang="en-US" altLang="zh-TW" sz="1400" b="1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3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年計畫者，則需滿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900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天</a:t>
            </a:r>
            <a:endParaRPr lang="en-US" altLang="zh-TW" sz="1300" b="1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F01C3EB-6805-4422-9F6C-B9248BDD9925}"/>
              </a:ext>
            </a:extLst>
          </p:cNvPr>
          <p:cNvSpPr/>
          <p:nvPr/>
        </p:nvSpPr>
        <p:spPr>
          <a:xfrm>
            <a:off x="317052" y="5011765"/>
            <a:ext cx="9028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資格認定</a:t>
            </a:r>
            <a:endParaRPr lang="zh-TW" altLang="en-US" sz="1400" b="1" dirty="0"/>
          </a:p>
        </p:txBody>
      </p:sp>
      <p:sp>
        <p:nvSpPr>
          <p:cNvPr id="49" name="內容版面配置區 8">
            <a:extLst>
              <a:ext uri="{FF2B5EF4-FFF2-40B4-BE49-F238E27FC236}">
                <a16:creationId xmlns:a16="http://schemas.microsoft.com/office/drawing/2014/main" id="{14E3BED2-A8A0-4257-B046-AD2A137BD369}"/>
              </a:ext>
            </a:extLst>
          </p:cNvPr>
          <p:cNvSpPr txBox="1">
            <a:spLocks/>
          </p:cNvSpPr>
          <p:nvPr/>
        </p:nvSpPr>
        <p:spPr>
          <a:xfrm>
            <a:off x="3315634" y="3258003"/>
            <a:ext cx="2520000" cy="28440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技專校院甄選入學</a:t>
            </a:r>
            <a:endParaRPr lang="en-US" altLang="zh-Hant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115.2  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就學意願調查</a:t>
            </a:r>
            <a:endParaRPr lang="en-US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115.9  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升學輔導營</a:t>
            </a:r>
            <a:endParaRPr lang="en-US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簡章公告</a:t>
            </a:r>
            <a:endParaRPr lang="en-US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Hant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報名</a:t>
            </a:r>
            <a:endParaRPr lang="en-US" altLang="zh-Hant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116.7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放榜</a:t>
            </a:r>
            <a:endParaRPr lang="en-US" altLang="zh-Hant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90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一般大學申請入學</a:t>
            </a:r>
            <a:endParaRPr lang="en-US" altLang="zh-Hant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115.2  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就學意願調查</a:t>
            </a:r>
            <a:endParaRPr lang="en-US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115.9  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升學輔導營</a:t>
            </a:r>
            <a:endParaRPr lang="en-US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簡章公告</a:t>
            </a:r>
            <a:endParaRPr lang="zh-Hant" altLang="en-US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6.3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Hant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報名</a:t>
            </a:r>
            <a:endParaRPr lang="en-US" altLang="zh-Hant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116.6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放榜</a:t>
            </a:r>
            <a:endParaRPr lang="en-US" altLang="zh-Hant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35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91060F-4F1C-4206-B36A-585F43FE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1442502-9EE6-4AFA-AFBF-EA5EE840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>
                <a:cs typeface="華康儷黑 Std W5"/>
              </a:rPr>
              <a:t>1.</a:t>
            </a:r>
            <a:r>
              <a:rPr lang="zh-TW" altLang="en-US" sz="4000" b="1" dirty="0">
                <a:cs typeface="華康儷黑 Std W5"/>
              </a:rPr>
              <a:t>就學配套</a:t>
            </a:r>
            <a:r>
              <a:rPr lang="en-US" altLang="zh-TW" sz="4000" b="1" dirty="0">
                <a:cs typeface="華康儷黑 Std W5"/>
              </a:rPr>
              <a:t>—</a:t>
            </a:r>
            <a:r>
              <a:rPr lang="en-US" altLang="zh-TW" sz="3000" b="1" dirty="0">
                <a:solidFill>
                  <a:srgbClr val="3366FF"/>
                </a:solidFill>
                <a:cs typeface="華康儷黑 Std W5"/>
              </a:rPr>
              <a:t>108-113</a:t>
            </a:r>
            <a:r>
              <a:rPr lang="zh-TW" altLang="en-US" sz="3000" b="1" dirty="0">
                <a:solidFill>
                  <a:srgbClr val="3366FF"/>
                </a:solidFill>
                <a:cs typeface="華康儷黑 Std W5"/>
              </a:rPr>
              <a:t>學年度</a:t>
            </a:r>
            <a:r>
              <a:rPr lang="zh-TW" altLang="en-US" sz="3000" b="1" dirty="0" smtClean="0">
                <a:solidFill>
                  <a:srgbClr val="3366FF"/>
                </a:solidFill>
                <a:cs typeface="華康儷黑 Std W5"/>
              </a:rPr>
              <a:t>成果</a:t>
            </a:r>
            <a:endParaRPr lang="zh-TW" altLang="en-US" sz="3000" dirty="0">
              <a:solidFill>
                <a:srgbClr val="3366FF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1400CB3-70DE-46DF-B6F8-56DE7FC69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59732"/>
              </p:ext>
            </p:extLst>
          </p:nvPr>
        </p:nvGraphicFramePr>
        <p:xfrm>
          <a:off x="298170" y="1252960"/>
          <a:ext cx="8368750" cy="48695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6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106">
                  <a:extLst>
                    <a:ext uri="{9D8B030D-6E8A-4147-A177-3AD203B41FA5}">
                      <a16:colId xmlns:a16="http://schemas.microsoft.com/office/drawing/2014/main" val="1568591158"/>
                    </a:ext>
                  </a:extLst>
                </a:gridCol>
                <a:gridCol w="636102">
                  <a:extLst>
                    <a:ext uri="{9D8B030D-6E8A-4147-A177-3AD203B41FA5}">
                      <a16:colId xmlns:a16="http://schemas.microsoft.com/office/drawing/2014/main" val="4025902912"/>
                    </a:ext>
                  </a:extLst>
                </a:gridCol>
                <a:gridCol w="636105">
                  <a:extLst>
                    <a:ext uri="{9D8B030D-6E8A-4147-A177-3AD203B41FA5}">
                      <a16:colId xmlns:a16="http://schemas.microsoft.com/office/drawing/2014/main" val="1133493727"/>
                    </a:ext>
                  </a:extLst>
                </a:gridCol>
                <a:gridCol w="586408">
                  <a:extLst>
                    <a:ext uri="{9D8B030D-6E8A-4147-A177-3AD203B41FA5}">
                      <a16:colId xmlns:a16="http://schemas.microsoft.com/office/drawing/2014/main" val="1652582803"/>
                    </a:ext>
                  </a:extLst>
                </a:gridCol>
                <a:gridCol w="526774">
                  <a:extLst>
                    <a:ext uri="{9D8B030D-6E8A-4147-A177-3AD203B41FA5}">
                      <a16:colId xmlns:a16="http://schemas.microsoft.com/office/drawing/2014/main" val="6280822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126718071"/>
                    </a:ext>
                  </a:extLst>
                </a:gridCol>
                <a:gridCol w="576469">
                  <a:extLst>
                    <a:ext uri="{9D8B030D-6E8A-4147-A177-3AD203B41FA5}">
                      <a16:colId xmlns:a16="http://schemas.microsoft.com/office/drawing/2014/main" val="3816144275"/>
                    </a:ext>
                  </a:extLst>
                </a:gridCol>
                <a:gridCol w="646044">
                  <a:extLst>
                    <a:ext uri="{9D8B030D-6E8A-4147-A177-3AD203B41FA5}">
                      <a16:colId xmlns:a16="http://schemas.microsoft.com/office/drawing/2014/main" val="1476795652"/>
                    </a:ext>
                  </a:extLst>
                </a:gridCol>
                <a:gridCol w="566530">
                  <a:extLst>
                    <a:ext uri="{9D8B030D-6E8A-4147-A177-3AD203B41FA5}">
                      <a16:colId xmlns:a16="http://schemas.microsoft.com/office/drawing/2014/main" val="23988388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939576626"/>
                    </a:ext>
                  </a:extLst>
                </a:gridCol>
              </a:tblGrid>
              <a:tr h="69564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管道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3C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7792"/>
                  </a:ext>
                </a:extLst>
              </a:tr>
              <a:tr h="695649"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64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特殊選才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179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149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64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6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6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彈性選系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6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158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6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91060F-4F1C-4206-B36A-585F43FE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1442502-9EE6-4AFA-AFBF-EA5EE840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>
                <a:cs typeface="華康儷黑 Std W5"/>
              </a:rPr>
              <a:t>1.</a:t>
            </a:r>
            <a:r>
              <a:rPr lang="zh-TW" altLang="en-US" sz="4000" b="1" dirty="0">
                <a:cs typeface="華康儷黑 Std W5"/>
              </a:rPr>
              <a:t>就學配套</a:t>
            </a:r>
            <a:r>
              <a:rPr lang="en-US" altLang="zh-TW" sz="4000" b="1" dirty="0">
                <a:cs typeface="華康儷黑 Std W5"/>
              </a:rPr>
              <a:t>—</a:t>
            </a:r>
            <a:r>
              <a:rPr lang="en-US" altLang="zh-TW" sz="3000" b="1" dirty="0">
                <a:solidFill>
                  <a:srgbClr val="3366FF"/>
                </a:solidFill>
                <a:cs typeface="華康儷黑 Std W5"/>
              </a:rPr>
              <a:t>108-113</a:t>
            </a:r>
            <a:r>
              <a:rPr lang="zh-TW" altLang="en-US" sz="3000" b="1" dirty="0">
                <a:solidFill>
                  <a:srgbClr val="3366FF"/>
                </a:solidFill>
                <a:cs typeface="華康儷黑 Std W5"/>
              </a:rPr>
              <a:t>學年度成果</a:t>
            </a:r>
            <a:r>
              <a:rPr lang="en-US" altLang="zh-TW" sz="3000" b="1" dirty="0">
                <a:solidFill>
                  <a:srgbClr val="3366FF"/>
                </a:solidFill>
                <a:cs typeface="華康儷黑 Std W5"/>
              </a:rPr>
              <a:t>(4/4)</a:t>
            </a:r>
            <a:endParaRPr lang="zh-TW" altLang="en-US" sz="3000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3341AB9-05DE-4A98-97D3-F81BEAED0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835212"/>
              </p:ext>
            </p:extLst>
          </p:nvPr>
        </p:nvGraphicFramePr>
        <p:xfrm>
          <a:off x="874315" y="1055814"/>
          <a:ext cx="7641182" cy="5242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3230">
                  <a:extLst>
                    <a:ext uri="{9D8B030D-6E8A-4147-A177-3AD203B41FA5}">
                      <a16:colId xmlns:a16="http://schemas.microsoft.com/office/drawing/2014/main" val="3880001709"/>
                    </a:ext>
                  </a:extLst>
                </a:gridCol>
                <a:gridCol w="2310125">
                  <a:extLst>
                    <a:ext uri="{9D8B030D-6E8A-4147-A177-3AD203B41FA5}">
                      <a16:colId xmlns:a16="http://schemas.microsoft.com/office/drawing/2014/main" val="591069825"/>
                    </a:ext>
                  </a:extLst>
                </a:gridCol>
                <a:gridCol w="2487827">
                  <a:extLst>
                    <a:ext uri="{9D8B030D-6E8A-4147-A177-3AD203B41FA5}">
                      <a16:colId xmlns:a16="http://schemas.microsoft.com/office/drawing/2014/main" val="1636418885"/>
                    </a:ext>
                  </a:extLst>
                </a:gridCol>
              </a:tblGrid>
              <a:tr h="3039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原高中職就讀學制班別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錄取大學名稱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錄取系科組學程名稱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0095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普通科、電機科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資訊工程系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444363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經營管理系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969261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資處科、電機科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國立臺北商業大學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財務金融系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03826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電影電視科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國立雲林科技大學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應用外語系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53937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電子科、餐管科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社會工作系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4083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普通科、資訊科、家政科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室內設計系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94549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電機科、多媒體設計科、餐管科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資訊管理系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83267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廣告設計科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國立虎尾科技大學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飛機工程系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135933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國立高雄餐旅大學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旅館管理系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47349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國立臺北護理健康大學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語言治療與聽力學系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24506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應用外語科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國立政治大學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204197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廣告科、食品科、國貿科、資訊科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全校不分系學士學位學程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429627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商業經營科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國立陽明交通大學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人文社會學系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707594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資處科、餐管科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國立中正大學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勞工關係學系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47638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普通科、園藝科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國立臺灣藝術大學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古蹟藝術修護學系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305433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國貿科、資處科、普通科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國立臺北教育大學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文化創意產業經營學系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02092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國立高雄師範大學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工業設計學系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22060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應用外語學系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79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2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B2F92B-B755-4A73-A9E2-0A1F9B18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46A34C0-D7B8-4796-AD00-AEFA5DC8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cs typeface="華康儷黑 Std W5"/>
              </a:rPr>
              <a:t>1.</a:t>
            </a:r>
            <a:r>
              <a:rPr lang="zh-TW" altLang="en-US" sz="4400" b="1" dirty="0" smtClean="0">
                <a:cs typeface="華康儷黑 Std W5"/>
              </a:rPr>
              <a:t>就學</a:t>
            </a:r>
            <a:r>
              <a:rPr lang="zh-TW" altLang="en-US" sz="4400" b="1" dirty="0">
                <a:cs typeface="華康儷黑 Std W5"/>
              </a:rPr>
              <a:t>配套</a:t>
            </a:r>
            <a:r>
              <a:rPr lang="en-US" altLang="zh-TW" sz="4400" b="1" dirty="0">
                <a:cs typeface="華康儷黑 Std W5"/>
              </a:rPr>
              <a:t>—</a:t>
            </a:r>
            <a:r>
              <a:rPr lang="en-US" altLang="zh-TW" sz="3000" b="1" dirty="0">
                <a:solidFill>
                  <a:srgbClr val="3366FF"/>
                </a:solidFill>
              </a:rPr>
              <a:t>114</a:t>
            </a:r>
            <a:r>
              <a:rPr lang="zh-TW" altLang="en-US" sz="3000" b="1" dirty="0">
                <a:solidFill>
                  <a:srgbClr val="3366FF"/>
                </a:solidFill>
              </a:rPr>
              <a:t>學年度</a:t>
            </a:r>
            <a:r>
              <a:rPr lang="zh-TW" altLang="en-US" sz="3000" b="1" dirty="0" smtClean="0">
                <a:solidFill>
                  <a:srgbClr val="3366FF"/>
                </a:solidFill>
              </a:rPr>
              <a:t>規劃</a:t>
            </a:r>
            <a:endParaRPr lang="zh-TW" altLang="en-US" sz="3000" b="1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60EAA47-D7D0-4132-8983-5A104C8958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8138" y="1310242"/>
          <a:ext cx="7883949" cy="42628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83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管道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544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3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特殊選才</a:t>
                      </a:r>
                      <a:endParaRPr lang="en-US" altLang="zh-TW" sz="3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hlinkClick r:id="rId2"/>
                      </a:endParaRPr>
                    </a:p>
                    <a:p>
                      <a:pPr algn="ctr"/>
                      <a:r>
                        <a:rPr lang="zh-TW" altLang="en-US" sz="3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（聯合招生）</a:t>
                      </a:r>
                      <a:endParaRPr lang="zh-TW" altLang="en-US" sz="3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甄選入學</a:t>
                      </a:r>
                      <a:endParaRPr lang="en-US" altLang="zh-TW" sz="3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hlinkClick r:id="rId3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（技專校院）</a:t>
                      </a:r>
                      <a:endParaRPr lang="zh-TW" altLang="en-US" sz="3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申請入學</a:t>
                      </a:r>
                      <a:endParaRPr lang="en-US" altLang="zh-TW" sz="3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hlinkClick r:id="rId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（一般大學）</a:t>
                      </a:r>
                      <a:endParaRPr lang="zh-TW" altLang="en-US" sz="3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C0A8042F-6778-48F0-BB57-0D9E79E53131}"/>
              </a:ext>
            </a:extLst>
          </p:cNvPr>
          <p:cNvSpPr/>
          <p:nvPr/>
        </p:nvSpPr>
        <p:spPr>
          <a:xfrm>
            <a:off x="690996" y="6163276"/>
            <a:ext cx="34200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1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※</a:t>
            </a:r>
            <a:r>
              <a:rPr lang="zh-TW" altLang="en-US" sz="11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各項招生管道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招生名額</a:t>
            </a:r>
            <a:r>
              <a:rPr lang="zh-TW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學年度各簡章為準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98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91060F-4F1C-4206-B36A-585F43FE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1442502-9EE6-4AFA-AFBF-EA5EE840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cs typeface="華康儷黑 Std W5"/>
              </a:rPr>
              <a:t>2.</a:t>
            </a:r>
            <a:r>
              <a:rPr lang="zh-TW" altLang="en-US" sz="4000" b="1" dirty="0">
                <a:cs typeface="華康儷黑 Std W5"/>
              </a:rPr>
              <a:t>青年儲蓄帳戶</a:t>
            </a:r>
            <a:r>
              <a:rPr lang="en-US" altLang="zh-TW" sz="4000" b="1" dirty="0"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</a:rPr>
              <a:t>準備金</a:t>
            </a:r>
            <a:r>
              <a:rPr lang="zh-TW" altLang="en-US" sz="3000" b="1" dirty="0">
                <a:solidFill>
                  <a:srgbClr val="3366FF"/>
                </a:solidFill>
                <a:cs typeface="華康儷黑 Std W5"/>
              </a:rPr>
              <a:t>及就業津貼</a:t>
            </a:r>
            <a:endParaRPr lang="zh-TW" altLang="en-US" sz="3000" dirty="0">
              <a:solidFill>
                <a:srgbClr val="3366FF"/>
              </a:solidFill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50B4E70-A866-4FB9-938F-B8CBA12044EA}"/>
              </a:ext>
            </a:extLst>
          </p:cNvPr>
          <p:cNvGrpSpPr/>
          <p:nvPr/>
        </p:nvGrpSpPr>
        <p:grpSpPr>
          <a:xfrm>
            <a:off x="589693" y="1226109"/>
            <a:ext cx="2552052" cy="3059999"/>
            <a:chOff x="740617" y="1630150"/>
            <a:chExt cx="2552052" cy="2794548"/>
          </a:xfrm>
        </p:grpSpPr>
        <p:sp>
          <p:nvSpPr>
            <p:cNvPr id="8" name="圓角矩形 8">
              <a:extLst>
                <a:ext uri="{FF2B5EF4-FFF2-40B4-BE49-F238E27FC236}">
                  <a16:creationId xmlns:a16="http://schemas.microsoft.com/office/drawing/2014/main" id="{45994420-95B0-41A6-B6DF-B1C448C9EAE5}"/>
                </a:ext>
              </a:extLst>
            </p:cNvPr>
            <p:cNvSpPr/>
            <p:nvPr/>
          </p:nvSpPr>
          <p:spPr>
            <a:xfrm>
              <a:off x="740617" y="1630150"/>
              <a:ext cx="2552052" cy="27945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92550F5-6B03-4FF2-A30E-F1AA3669F695}"/>
                </a:ext>
              </a:extLst>
            </p:cNvPr>
            <p:cNvSpPr/>
            <p:nvPr/>
          </p:nvSpPr>
          <p:spPr>
            <a:xfrm>
              <a:off x="904206" y="1671491"/>
              <a:ext cx="2262416" cy="526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青年儲蓄帳戶</a:t>
              </a:r>
            </a:p>
          </p:txBody>
        </p:sp>
        <p:sp>
          <p:nvSpPr>
            <p:cNvPr id="10" name="圓角化同側角落矩形 13">
              <a:extLst>
                <a:ext uri="{FF2B5EF4-FFF2-40B4-BE49-F238E27FC236}">
                  <a16:creationId xmlns:a16="http://schemas.microsoft.com/office/drawing/2014/main" id="{8F64469F-F742-40EA-8CF9-C8CF632325F1}"/>
                </a:ext>
              </a:extLst>
            </p:cNvPr>
            <p:cNvSpPr/>
            <p:nvPr/>
          </p:nvSpPr>
          <p:spPr>
            <a:xfrm flipV="1">
              <a:off x="852126" y="2221410"/>
              <a:ext cx="2340299" cy="205993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內容版面配置區 8">
              <a:extLst>
                <a:ext uri="{FF2B5EF4-FFF2-40B4-BE49-F238E27FC236}">
                  <a16:creationId xmlns:a16="http://schemas.microsoft.com/office/drawing/2014/main" id="{14A008E2-58D0-4922-85BA-D824D331FA87}"/>
                </a:ext>
              </a:extLst>
            </p:cNvPr>
            <p:cNvSpPr txBox="1">
              <a:spLocks/>
            </p:cNvSpPr>
            <p:nvPr/>
          </p:nvSpPr>
          <p:spPr>
            <a:xfrm>
              <a:off x="937028" y="2343018"/>
              <a:ext cx="2160000" cy="173883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參與「青年就業領航計畫」將設青年儲蓄帳戶（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24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萬元、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36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萬元）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2EBD69F7-2B1C-48CE-AC40-A567E5C3AC20}"/>
              </a:ext>
            </a:extLst>
          </p:cNvPr>
          <p:cNvGrpSpPr/>
          <p:nvPr/>
        </p:nvGrpSpPr>
        <p:grpSpPr>
          <a:xfrm>
            <a:off x="3853833" y="1198948"/>
            <a:ext cx="4695363" cy="5080028"/>
            <a:chOff x="3623013" y="1605346"/>
            <a:chExt cx="4780370" cy="5080028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18A5AF14-FD99-4925-A1A2-026BEA7B7DF4}"/>
                </a:ext>
              </a:extLst>
            </p:cNvPr>
            <p:cNvGrpSpPr/>
            <p:nvPr/>
          </p:nvGrpSpPr>
          <p:grpSpPr>
            <a:xfrm>
              <a:off x="3623013" y="1605346"/>
              <a:ext cx="4764729" cy="2232000"/>
              <a:chOff x="3580870" y="1605346"/>
              <a:chExt cx="4764729" cy="2232000"/>
            </a:xfrm>
          </p:grpSpPr>
          <p:sp>
            <p:nvSpPr>
              <p:cNvPr id="19" name="圓角矩形 37">
                <a:extLst>
                  <a:ext uri="{FF2B5EF4-FFF2-40B4-BE49-F238E27FC236}">
                    <a16:creationId xmlns:a16="http://schemas.microsoft.com/office/drawing/2014/main" id="{1AB9FFD2-1840-4190-8CED-AF2AD3AF9812}"/>
                  </a:ext>
                </a:extLst>
              </p:cNvPr>
              <p:cNvSpPr/>
              <p:nvPr/>
            </p:nvSpPr>
            <p:spPr>
              <a:xfrm>
                <a:off x="3580870" y="1605346"/>
                <a:ext cx="4764729" cy="2232000"/>
              </a:xfrm>
              <a:prstGeom prst="roundRect">
                <a:avLst/>
              </a:prstGeom>
              <a:solidFill>
                <a:srgbClr val="139B9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圓角化同側角落矩形 31">
                <a:extLst>
                  <a:ext uri="{FF2B5EF4-FFF2-40B4-BE49-F238E27FC236}">
                    <a16:creationId xmlns:a16="http://schemas.microsoft.com/office/drawing/2014/main" id="{0221BD22-8467-40B4-9256-0A2FA618885A}"/>
                  </a:ext>
                </a:extLst>
              </p:cNvPr>
              <p:cNvSpPr/>
              <p:nvPr/>
            </p:nvSpPr>
            <p:spPr>
              <a:xfrm flipV="1">
                <a:off x="3685228" y="2258067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21A2FF1-4852-4BBC-9585-891CF42F2DC3}"/>
                  </a:ext>
                </a:extLst>
              </p:cNvPr>
              <p:cNvSpPr/>
              <p:nvPr/>
            </p:nvSpPr>
            <p:spPr>
              <a:xfrm>
                <a:off x="3735572" y="1682870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就學、就業及創業準備金</a:t>
                </a:r>
              </a:p>
            </p:txBody>
          </p:sp>
          <p:sp>
            <p:nvSpPr>
              <p:cNvPr id="22" name="內容版面配置區 8">
                <a:extLst>
                  <a:ext uri="{FF2B5EF4-FFF2-40B4-BE49-F238E27FC236}">
                    <a16:creationId xmlns:a16="http://schemas.microsoft.com/office/drawing/2014/main" id="{A997B08D-DD79-4B09-A769-EBA76AFFF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71189" y="2258942"/>
                <a:ext cx="4398211" cy="1428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教育部每月補助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就學、就業及創業準備金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年累存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萬元（於受僱後，每二星期填報體驗學習雙週誌）</a:t>
                </a:r>
              </a:p>
            </p:txBody>
          </p:sp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0C569744-A94B-433F-8012-38AA20FC26B5}"/>
                </a:ext>
              </a:extLst>
            </p:cNvPr>
            <p:cNvGrpSpPr/>
            <p:nvPr/>
          </p:nvGrpSpPr>
          <p:grpSpPr>
            <a:xfrm>
              <a:off x="3623013" y="4453374"/>
              <a:ext cx="4780370" cy="2232000"/>
              <a:chOff x="2339752" y="4467813"/>
              <a:chExt cx="4780370" cy="2232000"/>
            </a:xfrm>
          </p:grpSpPr>
          <p:sp>
            <p:nvSpPr>
              <p:cNvPr id="15" name="圓角矩形 47">
                <a:extLst>
                  <a:ext uri="{FF2B5EF4-FFF2-40B4-BE49-F238E27FC236}">
                    <a16:creationId xmlns:a16="http://schemas.microsoft.com/office/drawing/2014/main" id="{ADCFF09D-B75B-4AB0-893B-634C792E00B1}"/>
                  </a:ext>
                </a:extLst>
              </p:cNvPr>
              <p:cNvSpPr/>
              <p:nvPr/>
            </p:nvSpPr>
            <p:spPr>
              <a:xfrm>
                <a:off x="2339752" y="4467813"/>
                <a:ext cx="4780370" cy="2232000"/>
              </a:xfrm>
              <a:prstGeom prst="roundRect">
                <a:avLst/>
              </a:prstGeom>
              <a:solidFill>
                <a:srgbClr val="8239A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圓角化同側角落矩形 48">
                <a:extLst>
                  <a:ext uri="{FF2B5EF4-FFF2-40B4-BE49-F238E27FC236}">
                    <a16:creationId xmlns:a16="http://schemas.microsoft.com/office/drawing/2014/main" id="{6A2B7B51-4C45-42B8-B606-44352B756A51}"/>
                  </a:ext>
                </a:extLst>
              </p:cNvPr>
              <p:cNvSpPr/>
              <p:nvPr/>
            </p:nvSpPr>
            <p:spPr>
              <a:xfrm flipV="1">
                <a:off x="2444110" y="5136856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F5BC5D5-8BD4-46DB-91E5-D4C13EAAA702}"/>
                  </a:ext>
                </a:extLst>
              </p:cNvPr>
              <p:cNvSpPr/>
              <p:nvPr/>
            </p:nvSpPr>
            <p:spPr>
              <a:xfrm>
                <a:off x="2494454" y="4564941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穩定就業津貼</a:t>
                </a:r>
              </a:p>
            </p:txBody>
          </p:sp>
          <p:sp>
            <p:nvSpPr>
              <p:cNvPr id="18" name="內容版面配置區 8">
                <a:extLst>
                  <a:ext uri="{FF2B5EF4-FFF2-40B4-BE49-F238E27FC236}">
                    <a16:creationId xmlns:a16="http://schemas.microsoft.com/office/drawing/2014/main" id="{6D1DF2DB-D8AA-4CC6-A310-532BB6115E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0071" y="5145390"/>
                <a:ext cx="4398211" cy="14406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勞動部每月補助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穩定就業津貼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年領取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萬元（自就業保險日起，每滿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30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日為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個月發給）</a:t>
                </a:r>
              </a:p>
            </p:txBody>
          </p:sp>
        </p:grp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B584E41-E701-40B7-A859-EAA765D74869}"/>
              </a:ext>
            </a:extLst>
          </p:cNvPr>
          <p:cNvSpPr txBox="1"/>
          <p:nvPr/>
        </p:nvSpPr>
        <p:spPr>
          <a:xfrm>
            <a:off x="3117069" y="1729455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3DE35E71-918B-4A09-8C16-A282B090AE8A}"/>
              </a:ext>
            </a:extLst>
          </p:cNvPr>
          <p:cNvSpPr txBox="1"/>
          <p:nvPr/>
        </p:nvSpPr>
        <p:spPr>
          <a:xfrm>
            <a:off x="5852367" y="2898471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F2ACADF-0A2D-4D5E-BF05-CC3B5860CF16}"/>
              </a:ext>
            </a:extLst>
          </p:cNvPr>
          <p:cNvSpPr txBox="1"/>
          <p:nvPr/>
        </p:nvSpPr>
        <p:spPr>
          <a:xfrm>
            <a:off x="391799" y="4643494"/>
            <a:ext cx="3230843" cy="1585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just" hangingPunct="0">
              <a:buFont typeface="Wingdings" panose="05000000000000000000" pitchFamily="2" charset="2"/>
              <a:buChar char="Ø"/>
            </a:pPr>
            <a:endParaRPr lang="en-US" altLang="zh-TW" sz="1400" b="1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r>
              <a:rPr lang="zh-TW" altLang="en-US" sz="1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網路平臺：教育部青年署方案填報系統，提供青年查詢儲蓄金情形。</a:t>
            </a: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endParaRPr lang="zh-TW" altLang="en-US" sz="1400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r>
              <a:rPr lang="zh-TW" altLang="en-US" sz="1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儲蓄戶撥款方式：教育部與勞動部將按季撥入前</a:t>
            </a:r>
            <a:r>
              <a:rPr lang="en-US" altLang="zh-TW" sz="1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</a:t>
            </a:r>
            <a:r>
              <a:rPr lang="zh-TW" altLang="en-US" sz="1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季儲蓄金。</a:t>
            </a: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endParaRPr lang="en-US" altLang="zh-TW" sz="1300" b="1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78FA93C-EADF-4737-BBFC-35FE3EE274A7}"/>
              </a:ext>
            </a:extLst>
          </p:cNvPr>
          <p:cNvSpPr/>
          <p:nvPr/>
        </p:nvSpPr>
        <p:spPr>
          <a:xfrm>
            <a:off x="275795" y="4502344"/>
            <a:ext cx="54373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補充</a:t>
            </a:r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009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91060F-4F1C-4206-B36A-585F43FE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1442502-9EE6-4AFA-AFBF-EA5EE840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>
                <a:cs typeface="華康儷黑 Std W5"/>
              </a:rPr>
              <a:t>3.</a:t>
            </a:r>
            <a:r>
              <a:rPr lang="zh-TW" altLang="en-US" sz="4000" b="1" dirty="0">
                <a:cs typeface="華康儷黑 Std W5"/>
              </a:rPr>
              <a:t>優質職</a:t>
            </a:r>
            <a:r>
              <a:rPr lang="zh-TW" altLang="en-US" sz="4000" b="1" dirty="0" smtClean="0">
                <a:cs typeface="華康儷黑 Std W5"/>
              </a:rPr>
              <a:t>缺</a:t>
            </a:r>
            <a:endParaRPr lang="zh-TW" altLang="en-US" sz="3000" dirty="0">
              <a:solidFill>
                <a:srgbClr val="3366FF"/>
              </a:solidFill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4D534740-3A8E-45B7-8D88-75B325132C59}"/>
              </a:ext>
            </a:extLst>
          </p:cNvPr>
          <p:cNvGrpSpPr/>
          <p:nvPr/>
        </p:nvGrpSpPr>
        <p:grpSpPr>
          <a:xfrm>
            <a:off x="1533335" y="3576043"/>
            <a:ext cx="7369985" cy="2648211"/>
            <a:chOff x="1248043" y="2121869"/>
            <a:chExt cx="7129609" cy="2462299"/>
          </a:xfrm>
        </p:grpSpPr>
        <p:sp>
          <p:nvSpPr>
            <p:cNvPr id="20" name="圓角矩形 19">
              <a:extLst>
                <a:ext uri="{FF2B5EF4-FFF2-40B4-BE49-F238E27FC236}">
                  <a16:creationId xmlns:a16="http://schemas.microsoft.com/office/drawing/2014/main" id="{3939DF41-3849-4910-BF86-4AF84B7EA6EC}"/>
                </a:ext>
              </a:extLst>
            </p:cNvPr>
            <p:cNvSpPr/>
            <p:nvPr/>
          </p:nvSpPr>
          <p:spPr>
            <a:xfrm>
              <a:off x="1248043" y="2121869"/>
              <a:ext cx="7129609" cy="2462299"/>
            </a:xfrm>
            <a:prstGeom prst="roundRect">
              <a:avLst>
                <a:gd name="adj" fmla="val 9114"/>
              </a:avLst>
            </a:prstGeom>
            <a:solidFill>
              <a:srgbClr val="8239AD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圓角化同側角落矩形 20">
              <a:extLst>
                <a:ext uri="{FF2B5EF4-FFF2-40B4-BE49-F238E27FC236}">
                  <a16:creationId xmlns:a16="http://schemas.microsoft.com/office/drawing/2014/main" id="{5B2D1B83-C64C-4E10-91F2-531D9444A78B}"/>
                </a:ext>
              </a:extLst>
            </p:cNvPr>
            <p:cNvSpPr/>
            <p:nvPr/>
          </p:nvSpPr>
          <p:spPr>
            <a:xfrm flipV="1">
              <a:off x="1338940" y="2801430"/>
              <a:ext cx="6947816" cy="1704668"/>
            </a:xfrm>
            <a:prstGeom prst="round2SameRect">
              <a:avLst>
                <a:gd name="adj1" fmla="val 1043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6C666C9-06A3-4894-9C2A-7D85ECD4493C}"/>
                </a:ext>
              </a:extLst>
            </p:cNvPr>
            <p:cNvSpPr/>
            <p:nvPr/>
          </p:nvSpPr>
          <p:spPr>
            <a:xfrm>
              <a:off x="2563188" y="2214490"/>
              <a:ext cx="4470967" cy="492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優質職缺盤點</a:t>
              </a:r>
            </a:p>
          </p:txBody>
        </p:sp>
        <p:sp>
          <p:nvSpPr>
            <p:cNvPr id="23" name="內容版面配置區 8">
              <a:extLst>
                <a:ext uri="{FF2B5EF4-FFF2-40B4-BE49-F238E27FC236}">
                  <a16:creationId xmlns:a16="http://schemas.microsoft.com/office/drawing/2014/main" id="{415C3AF3-9582-4421-9C55-D56331D755BB}"/>
                </a:ext>
              </a:extLst>
            </p:cNvPr>
            <p:cNvSpPr txBox="1">
              <a:spLocks/>
            </p:cNvSpPr>
            <p:nvPr/>
          </p:nvSpPr>
          <p:spPr>
            <a:xfrm>
              <a:off x="1582992" y="2749902"/>
              <a:ext cx="6432218" cy="170466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由勞動部彙整各目的事業主管機關（內政部、經濟部、</a:t>
              </a:r>
              <a:r>
                <a:rPr lang="zh-TW" altLang="en-US" sz="2000" ker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交通部、農業部、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衛福部</a:t>
              </a:r>
              <a:r>
                <a:rPr lang="zh-TW" altLang="en-US" sz="2000" ker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、環境部、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文化部、數位發展部、國科會、金管會、原民會、客委會等相關部會）所審查通過之優質職缺</a:t>
              </a: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8095B6F7-6ABD-41D0-9155-AB3B7A89E267}"/>
              </a:ext>
            </a:extLst>
          </p:cNvPr>
          <p:cNvGrpSpPr/>
          <p:nvPr/>
        </p:nvGrpSpPr>
        <p:grpSpPr>
          <a:xfrm>
            <a:off x="231479" y="1172004"/>
            <a:ext cx="7007521" cy="2339997"/>
            <a:chOff x="1248833" y="4448317"/>
            <a:chExt cx="7133167" cy="1972237"/>
          </a:xfrm>
        </p:grpSpPr>
        <p:sp>
          <p:nvSpPr>
            <p:cNvPr id="40" name="圓角矩形 24">
              <a:extLst>
                <a:ext uri="{FF2B5EF4-FFF2-40B4-BE49-F238E27FC236}">
                  <a16:creationId xmlns:a16="http://schemas.microsoft.com/office/drawing/2014/main" id="{1F3EF72B-AC80-4CE3-AAE5-350D5236E8FB}"/>
                </a:ext>
              </a:extLst>
            </p:cNvPr>
            <p:cNvSpPr/>
            <p:nvPr/>
          </p:nvSpPr>
          <p:spPr>
            <a:xfrm>
              <a:off x="1248833" y="4448317"/>
              <a:ext cx="7133167" cy="1972237"/>
            </a:xfrm>
            <a:prstGeom prst="roundRect">
              <a:avLst>
                <a:gd name="adj" fmla="val 8933"/>
              </a:avLst>
            </a:prstGeom>
            <a:solidFill>
              <a:srgbClr val="139B9B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圓角化同側角落矩形 25">
              <a:extLst>
                <a:ext uri="{FF2B5EF4-FFF2-40B4-BE49-F238E27FC236}">
                  <a16:creationId xmlns:a16="http://schemas.microsoft.com/office/drawing/2014/main" id="{E3AE1D6B-33DC-45BA-B7ED-D66ADE2DB826}"/>
                </a:ext>
              </a:extLst>
            </p:cNvPr>
            <p:cNvSpPr/>
            <p:nvPr/>
          </p:nvSpPr>
          <p:spPr>
            <a:xfrm flipV="1">
              <a:off x="1364059" y="4956056"/>
              <a:ext cx="6924313" cy="1365395"/>
            </a:xfrm>
            <a:prstGeom prst="round2SameRect">
              <a:avLst>
                <a:gd name="adj1" fmla="val 1019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5551757-07C9-4A60-9C4A-471D07BEF07E}"/>
                </a:ext>
              </a:extLst>
            </p:cNvPr>
            <p:cNvSpPr/>
            <p:nvPr/>
          </p:nvSpPr>
          <p:spPr>
            <a:xfrm>
              <a:off x="2557241" y="4502294"/>
              <a:ext cx="4470967" cy="3944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優質職缺界定</a:t>
              </a:r>
            </a:p>
          </p:txBody>
        </p:sp>
        <p:sp>
          <p:nvSpPr>
            <p:cNvPr id="43" name="內容版面配置區 8">
              <a:extLst>
                <a:ext uri="{FF2B5EF4-FFF2-40B4-BE49-F238E27FC236}">
                  <a16:creationId xmlns:a16="http://schemas.microsoft.com/office/drawing/2014/main" id="{84DE70DA-006A-424E-B2C4-B34FC750AF0F}"/>
                </a:ext>
              </a:extLst>
            </p:cNvPr>
            <p:cNvSpPr txBox="1">
              <a:spLocks/>
            </p:cNvSpPr>
            <p:nvPr/>
          </p:nvSpPr>
          <p:spPr>
            <a:xfrm>
              <a:off x="1582038" y="4895525"/>
              <a:ext cx="6453818" cy="13653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符合具發展性、技術性、安全性、</a:t>
              </a:r>
              <a:r>
                <a:rPr lang="zh-TW" altLang="en-US" sz="2000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優於最低工資水準、優良的勞動條件（含須具備勞健保）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；其中安全性與優良的勞動條件為必要條件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7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B2F92B-B755-4A73-A9E2-0A1F9B18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46A34C0-D7B8-4796-AD00-AEFA5DC8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/>
              <a:t>2.</a:t>
            </a:r>
            <a:r>
              <a:rPr lang="en-US" altLang="zh-TW" sz="4400" b="1" dirty="0">
                <a:solidFill>
                  <a:srgbClr val="002060"/>
                </a:solidFill>
                <a:cs typeface="華康儷黑 Std W5"/>
              </a:rPr>
              <a:t> </a:t>
            </a:r>
            <a:r>
              <a:rPr lang="en-US" altLang="zh-TW" sz="4400" b="1" dirty="0">
                <a:cs typeface="華康儷黑 Std W5"/>
              </a:rPr>
              <a:t>106-112</a:t>
            </a:r>
            <a:r>
              <a:rPr lang="zh-TW" altLang="en-US" sz="4400" b="1" dirty="0">
                <a:cs typeface="華康儷黑 Std W5"/>
              </a:rPr>
              <a:t>年度職缺分析</a:t>
            </a:r>
            <a:r>
              <a:rPr lang="en-US" altLang="zh-TW" sz="3000" b="1" dirty="0">
                <a:cs typeface="華康儷黑 Std W5"/>
              </a:rPr>
              <a:t>(</a:t>
            </a:r>
            <a:r>
              <a:rPr lang="en-US" altLang="zh-TW" sz="3000" b="1" dirty="0" smtClean="0">
                <a:cs typeface="華康儷黑 Std W5"/>
              </a:rPr>
              <a:t>1)</a:t>
            </a:r>
            <a:endParaRPr lang="zh-TW" altLang="en-US" sz="3000" b="1" dirty="0"/>
          </a:p>
        </p:txBody>
      </p:sp>
      <p:sp>
        <p:nvSpPr>
          <p:cNvPr id="4" name="圓角矩形 8">
            <a:extLst>
              <a:ext uri="{FF2B5EF4-FFF2-40B4-BE49-F238E27FC236}">
                <a16:creationId xmlns:a16="http://schemas.microsoft.com/office/drawing/2014/main" id="{FB58BE8B-88FF-476F-A6D0-8AAC73C742AD}"/>
              </a:ext>
            </a:extLst>
          </p:cNvPr>
          <p:cNvSpPr/>
          <p:nvPr/>
        </p:nvSpPr>
        <p:spPr>
          <a:xfrm>
            <a:off x="184614" y="1222219"/>
            <a:ext cx="540000" cy="43825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各縣市職缺開發情形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B56D0B1-A643-48EB-BA0A-8B286FFF7B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7493" y="972444"/>
          <a:ext cx="7930257" cy="539044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9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658785286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3474220852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969552909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1751911972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926037976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888205083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3079923878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851023689"/>
                    </a:ext>
                  </a:extLst>
                </a:gridCol>
              </a:tblGrid>
              <a:tr h="211748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縣市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9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93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25,844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1,260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26,565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3,057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27,580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2,062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25,636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2,187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30,170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2,680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28,827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3,976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30,019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794704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臺中市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1,215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30,131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1,332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25,381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1,209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27,338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1,147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24,657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3,163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29,611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3,567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30,029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3,692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30,752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27,377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25,098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936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25,625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1,133</a:t>
                      </a:r>
                      <a:endParaRPr lang="zh-TW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22,480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1,459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29,652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2,329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28,771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2,871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29,599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26964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26,591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25,448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26,088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1,321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24,434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1,648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29,325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1,975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28,030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2,643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29,466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899418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臺南市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25,855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24,893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25,528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1,238</a:t>
                      </a:r>
                      <a:endParaRPr lang="zh-TW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24,337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1,518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29,591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1,776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29,489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2,273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29,718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3028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28,863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26,545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29,358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26,624</a:t>
                      </a:r>
                      <a:endParaRPr lang="zh-TW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1,312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31,635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1,666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30,581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2,181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30,804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彰化縣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26,764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25,244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25,651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293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24,766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1,032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27,951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1,122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28,925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1,134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29,609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27359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31,604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27,357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30,874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31,183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980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31,885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1,410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32,435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33,271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21725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28,237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26,609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28,399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23,474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855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29,290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1,326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29,976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30,828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859193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雲林縣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29,899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25,408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26,333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23,961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29,446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28,946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30,925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612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苗栗縣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25,726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26,212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26,579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24,802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29,108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575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30,082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29,123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97864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屏東縣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26,328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24,924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26,477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25,159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225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28,286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28,633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28,945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891221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南投縣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25,537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25,292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25,960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25,243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27,418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373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28,288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28,984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41418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23,396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25,348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26,027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25,334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30,297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229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27,990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29,359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85733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宜蘭縣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27,027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25,145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27,468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26,322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29,163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29,004</a:t>
                      </a:r>
                      <a:endParaRPr lang="zh-TW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30,059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46926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25,446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24,965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23,911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31,814</a:t>
                      </a:r>
                      <a:endParaRPr lang="zh-TW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30,093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29,803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162728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花蓮縣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23,857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24,718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24,810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25,277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30,277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28,015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29,198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89181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24,520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25,570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24,813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32,583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29,121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164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29,122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42825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臺東縣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25,469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25,136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26,620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27,514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29,167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28,797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29,507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63404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澎湖縣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27,432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33,444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26,250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27,700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29,035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金門縣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27,250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24,458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26,540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26,694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28,729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連江縣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1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5,370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27,985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8,030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25,659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10,241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27,035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10,242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27,150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16,159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29,791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20,895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29,496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23,343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29,850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6" name="圓角矩形 5"/>
          <p:cNvSpPr/>
          <p:nvPr/>
        </p:nvSpPr>
        <p:spPr>
          <a:xfrm>
            <a:off x="724612" y="2752626"/>
            <a:ext cx="8240277" cy="22624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724613" y="1710148"/>
            <a:ext cx="8240277" cy="23567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4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0746BC-3A39-4778-B9A4-F444B042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55" y="796447"/>
            <a:ext cx="6539902" cy="1325563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一、方案目標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關鍵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en-US" altLang="zh-TW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zh-TW" alt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歲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b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累積下一個人生階段的基礎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99098F-091C-41E5-8F63-79F4EBC5D453}"/>
              </a:ext>
            </a:extLst>
          </p:cNvPr>
          <p:cNvSpPr/>
          <p:nvPr/>
        </p:nvSpPr>
        <p:spPr>
          <a:xfrm>
            <a:off x="1258530" y="3046242"/>
            <a:ext cx="7118555" cy="277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多數先進國家，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歲已被視為成熟且獨立的年紀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高中職畢業後不一定要急忙考大學，可先去工作、或到非政府組織當志工進行體驗等，在經過社會歷練後重返校園，會更加清楚自己所追求的目標</a:t>
            </a:r>
          </a:p>
          <a:p>
            <a:pPr>
              <a:lnSpc>
                <a:spcPts val="3300"/>
              </a:lnSpc>
              <a:buFont typeface="Wingdings" pitchFamily="2" charset="2"/>
              <a:buChar char="Ø"/>
            </a:pPr>
            <a:endParaRPr lang="en-US" altLang="zh-TW" sz="2400" kern="0" dirty="0">
              <a:solidFill>
                <a:sysClr val="windowText" lastClr="000000"/>
              </a:solidFill>
              <a:latin typeface="Microsoft YaHei" pitchFamily="34" charset="-122"/>
              <a:ea typeface="Microsoft YaHei" pitchFamily="34" charset="-122"/>
              <a:cs typeface="華康儷黑 Std W3"/>
            </a:endParaRPr>
          </a:p>
          <a:p>
            <a:pPr>
              <a:lnSpc>
                <a:spcPts val="3300"/>
              </a:lnSpc>
              <a:buFont typeface="Wingdings" pitchFamily="2" charset="2"/>
              <a:buChar char="Ø"/>
            </a:pPr>
            <a:endParaRPr lang="zh-TW" altLang="en-US" sz="240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F3A52F8-30A2-4922-8648-2995E241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A6A0-2376-4713-B014-4E4587F6FA21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86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B2F92B-B755-4A73-A9E2-0A1F9B18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46A34C0-D7B8-4796-AD00-AEFA5DC8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/>
              <a:t>2.</a:t>
            </a:r>
            <a:r>
              <a:rPr lang="en-US" altLang="zh-TW" sz="4400" b="1" dirty="0">
                <a:solidFill>
                  <a:srgbClr val="002060"/>
                </a:solidFill>
                <a:cs typeface="華康儷黑 Std W5"/>
              </a:rPr>
              <a:t> </a:t>
            </a:r>
            <a:r>
              <a:rPr lang="en-US" altLang="zh-TW" sz="4400" b="1" dirty="0">
                <a:cs typeface="華康儷黑 Std W5"/>
              </a:rPr>
              <a:t>106-112</a:t>
            </a:r>
            <a:r>
              <a:rPr lang="zh-TW" altLang="en-US" sz="4400" b="1" dirty="0">
                <a:cs typeface="華康儷黑 Std W5"/>
              </a:rPr>
              <a:t>年度職缺分析</a:t>
            </a:r>
            <a:r>
              <a:rPr lang="en-US" altLang="zh-TW" sz="3000" b="1" dirty="0">
                <a:cs typeface="華康儷黑 Std W5"/>
              </a:rPr>
              <a:t>(</a:t>
            </a:r>
            <a:r>
              <a:rPr lang="en-US" altLang="zh-TW" sz="3000" b="1" dirty="0" smtClean="0">
                <a:cs typeface="華康儷黑 Std W5"/>
              </a:rPr>
              <a:t>2)</a:t>
            </a:r>
            <a:endParaRPr lang="zh-TW" altLang="en-US" sz="3000" b="1" dirty="0"/>
          </a:p>
        </p:txBody>
      </p:sp>
      <p:sp>
        <p:nvSpPr>
          <p:cNvPr id="4" name="圓角矩形 9">
            <a:extLst>
              <a:ext uri="{FF2B5EF4-FFF2-40B4-BE49-F238E27FC236}">
                <a16:creationId xmlns:a16="http://schemas.microsoft.com/office/drawing/2014/main" id="{C245BCE4-6470-4EE6-A62A-DE7B5BE24424}"/>
              </a:ext>
            </a:extLst>
          </p:cNvPr>
          <p:cNvSpPr/>
          <p:nvPr/>
        </p:nvSpPr>
        <p:spPr>
          <a:xfrm>
            <a:off x="165564" y="1275722"/>
            <a:ext cx="54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各行業職缺開發情形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0B86136-5C90-45C2-848C-CA521A1EE8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0715" y="1033819"/>
          <a:ext cx="8256778" cy="553638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4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4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5074">
                  <a:extLst>
                    <a:ext uri="{9D8B030D-6E8A-4147-A177-3AD203B41FA5}">
                      <a16:colId xmlns:a16="http://schemas.microsoft.com/office/drawing/2014/main" val="3903183022"/>
                    </a:ext>
                  </a:extLst>
                </a:gridCol>
                <a:gridCol w="536951">
                  <a:extLst>
                    <a:ext uri="{9D8B030D-6E8A-4147-A177-3AD203B41FA5}">
                      <a16:colId xmlns:a16="http://schemas.microsoft.com/office/drawing/2014/main" val="4044368258"/>
                    </a:ext>
                  </a:extLst>
                </a:gridCol>
                <a:gridCol w="425989">
                  <a:extLst>
                    <a:ext uri="{9D8B030D-6E8A-4147-A177-3AD203B41FA5}">
                      <a16:colId xmlns:a16="http://schemas.microsoft.com/office/drawing/2014/main" val="1503438065"/>
                    </a:ext>
                  </a:extLst>
                </a:gridCol>
                <a:gridCol w="507461">
                  <a:extLst>
                    <a:ext uri="{9D8B030D-6E8A-4147-A177-3AD203B41FA5}">
                      <a16:colId xmlns:a16="http://schemas.microsoft.com/office/drawing/2014/main" val="2527325899"/>
                    </a:ext>
                  </a:extLst>
                </a:gridCol>
                <a:gridCol w="455479">
                  <a:extLst>
                    <a:ext uri="{9D8B030D-6E8A-4147-A177-3AD203B41FA5}">
                      <a16:colId xmlns:a16="http://schemas.microsoft.com/office/drawing/2014/main" val="1354045379"/>
                    </a:ext>
                  </a:extLst>
                </a:gridCol>
                <a:gridCol w="506546">
                  <a:extLst>
                    <a:ext uri="{9D8B030D-6E8A-4147-A177-3AD203B41FA5}">
                      <a16:colId xmlns:a16="http://schemas.microsoft.com/office/drawing/2014/main" val="632721189"/>
                    </a:ext>
                  </a:extLst>
                </a:gridCol>
                <a:gridCol w="456394">
                  <a:extLst>
                    <a:ext uri="{9D8B030D-6E8A-4147-A177-3AD203B41FA5}">
                      <a16:colId xmlns:a16="http://schemas.microsoft.com/office/drawing/2014/main" val="3118370564"/>
                    </a:ext>
                  </a:extLst>
                </a:gridCol>
                <a:gridCol w="553256">
                  <a:extLst>
                    <a:ext uri="{9D8B030D-6E8A-4147-A177-3AD203B41FA5}">
                      <a16:colId xmlns:a16="http://schemas.microsoft.com/office/drawing/2014/main" val="1676758340"/>
                    </a:ext>
                  </a:extLst>
                </a:gridCol>
              </a:tblGrid>
              <a:tr h="181794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行業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9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44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26,936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1,841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26,821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3,028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27,733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28,248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4,053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28,481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6,291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29,473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8,947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31,265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3,407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29,207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3,544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26,216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3,433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27,663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2,962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28,138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6,471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29,334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7,723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29,440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6,368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30,763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其他服務業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26,575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23,404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1,131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24,835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1,811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25,461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2,309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25,770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2,472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26,778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2,898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27,560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298054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批發及零售業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25,306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25,335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1,271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26,493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1,119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1,234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26,984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2,329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28,119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2,515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28,252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藝術、娛樂及休閒服務業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26,006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25,023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26,462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59,050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32,832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1,010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28,538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18572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營建工程業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25,548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25,803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26,665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29,224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31,473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30,936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32,209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79958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農、林、漁、牧業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25,492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25,029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25,992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26,340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27,473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28,192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29,422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491870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專業、科學及技術服務業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24,422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25,558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26,607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26,960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27,236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28,803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1107"/>
                  </a:ext>
                </a:extLst>
              </a:tr>
              <a:tr h="298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運輸及倉儲業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27,394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27,429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27,188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28,524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28,117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27,634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30,230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549858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金融及保險業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23,380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26,245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26,053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26,621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26,618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27,552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29,847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19165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醫療保健及社會工作服務業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26,150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25,862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27,382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28,331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29,438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28,167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31,015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44136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出版、影音製作、傳播及</a:t>
                      </a:r>
                      <a:endParaRPr lang="en-US" altLang="zh-TW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ctr"/>
                      <a:r>
                        <a:rPr lang="zh-TW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資通訊服務業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27,781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24,011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25,106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25,908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25,547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27,729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10402"/>
                  </a:ext>
                </a:extLst>
              </a:tr>
              <a:tr h="33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支援服務業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25,419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25,464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25,810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28,096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28,266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30,156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73620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27,073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24,713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25,752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26,829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27,617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28,382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89697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不動產業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30,353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24,815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25,647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26,067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28,500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28,079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40534"/>
                  </a:ext>
                </a:extLst>
              </a:tr>
              <a:tr h="229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用水供應及污染整治業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26,500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24,250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29,500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28,000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28,832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30,040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電力及燃氣供應業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29,500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28,955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29,211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30,833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31,333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31,834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894420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礦業及土石採取業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23,500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6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5,370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27,985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8,030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25,659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10,241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27,035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10,242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27,150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16,159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29,791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20,895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29,496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23,343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29,850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圓角矩形 2"/>
          <p:cNvSpPr/>
          <p:nvPr/>
        </p:nvSpPr>
        <p:spPr>
          <a:xfrm>
            <a:off x="734535" y="1517716"/>
            <a:ext cx="8409465" cy="14894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0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B2F92B-B755-4A73-A9E2-0A1F9B18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46A34C0-D7B8-4796-AD00-AEFA5DC8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/>
              <a:t>2.</a:t>
            </a:r>
            <a:r>
              <a:rPr lang="en-US" altLang="zh-TW" sz="4400" b="1" dirty="0">
                <a:solidFill>
                  <a:srgbClr val="002060"/>
                </a:solidFill>
                <a:cs typeface="華康儷黑 Std W5"/>
              </a:rPr>
              <a:t> </a:t>
            </a:r>
            <a:r>
              <a:rPr lang="en-US" altLang="zh-TW" sz="4400" b="1" dirty="0">
                <a:cs typeface="華康儷黑 Std W5"/>
              </a:rPr>
              <a:t>106-112</a:t>
            </a:r>
            <a:r>
              <a:rPr lang="zh-TW" altLang="en-US" sz="4400" b="1" dirty="0">
                <a:cs typeface="華康儷黑 Std W5"/>
              </a:rPr>
              <a:t>年度職缺分析</a:t>
            </a:r>
            <a:r>
              <a:rPr lang="en-US" altLang="zh-TW" sz="3000" b="1" dirty="0" smtClean="0">
                <a:cs typeface="華康儷黑 Std W5"/>
              </a:rPr>
              <a:t>(</a:t>
            </a:r>
            <a:r>
              <a:rPr lang="en-US" altLang="zh-TW" sz="3000" b="1" dirty="0">
                <a:cs typeface="華康儷黑 Std W5"/>
              </a:rPr>
              <a:t>3</a:t>
            </a:r>
            <a:r>
              <a:rPr lang="en-US" altLang="zh-TW" sz="3000" b="1" dirty="0" smtClean="0">
                <a:cs typeface="華康儷黑 Std W5"/>
              </a:rPr>
              <a:t>)</a:t>
            </a:r>
            <a:endParaRPr lang="zh-TW" altLang="en-US" sz="3000" b="1" dirty="0"/>
          </a:p>
        </p:txBody>
      </p:sp>
      <p:sp>
        <p:nvSpPr>
          <p:cNvPr id="4" name="圓角矩形 9">
            <a:extLst>
              <a:ext uri="{FF2B5EF4-FFF2-40B4-BE49-F238E27FC236}">
                <a16:creationId xmlns:a16="http://schemas.microsoft.com/office/drawing/2014/main" id="{B9EE5D72-1A2B-402B-8E16-359E01F7D59F}"/>
              </a:ext>
            </a:extLst>
          </p:cNvPr>
          <p:cNvSpPr/>
          <p:nvPr/>
        </p:nvSpPr>
        <p:spPr>
          <a:xfrm>
            <a:off x="222945" y="1275722"/>
            <a:ext cx="54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各行業媒合成功職缺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22EEC2B-62D2-4BA1-8A2C-8E5AD8DBAD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5127" y="1005114"/>
          <a:ext cx="8201025" cy="525168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3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6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9677">
                  <a:extLst>
                    <a:ext uri="{9D8B030D-6E8A-4147-A177-3AD203B41FA5}">
                      <a16:colId xmlns:a16="http://schemas.microsoft.com/office/drawing/2014/main" val="3903183022"/>
                    </a:ext>
                  </a:extLst>
                </a:gridCol>
                <a:gridCol w="552823">
                  <a:extLst>
                    <a:ext uri="{9D8B030D-6E8A-4147-A177-3AD203B41FA5}">
                      <a16:colId xmlns:a16="http://schemas.microsoft.com/office/drawing/2014/main" val="4044368258"/>
                    </a:ext>
                  </a:extLst>
                </a:gridCol>
                <a:gridCol w="403413">
                  <a:extLst>
                    <a:ext uri="{9D8B030D-6E8A-4147-A177-3AD203B41FA5}">
                      <a16:colId xmlns:a16="http://schemas.microsoft.com/office/drawing/2014/main" val="1503438065"/>
                    </a:ext>
                  </a:extLst>
                </a:gridCol>
                <a:gridCol w="520512">
                  <a:extLst>
                    <a:ext uri="{9D8B030D-6E8A-4147-A177-3AD203B41FA5}">
                      <a16:colId xmlns:a16="http://schemas.microsoft.com/office/drawing/2014/main" val="2527325899"/>
                    </a:ext>
                  </a:extLst>
                </a:gridCol>
                <a:gridCol w="435724">
                  <a:extLst>
                    <a:ext uri="{9D8B030D-6E8A-4147-A177-3AD203B41FA5}">
                      <a16:colId xmlns:a16="http://schemas.microsoft.com/office/drawing/2014/main" val="1354045379"/>
                    </a:ext>
                  </a:extLst>
                </a:gridCol>
                <a:gridCol w="516776">
                  <a:extLst>
                    <a:ext uri="{9D8B030D-6E8A-4147-A177-3AD203B41FA5}">
                      <a16:colId xmlns:a16="http://schemas.microsoft.com/office/drawing/2014/main" val="632721189"/>
                    </a:ext>
                  </a:extLst>
                </a:gridCol>
                <a:gridCol w="439460">
                  <a:extLst>
                    <a:ext uri="{9D8B030D-6E8A-4147-A177-3AD203B41FA5}">
                      <a16:colId xmlns:a16="http://schemas.microsoft.com/office/drawing/2014/main" val="1273511218"/>
                    </a:ext>
                  </a:extLst>
                </a:gridCol>
                <a:gridCol w="551140">
                  <a:extLst>
                    <a:ext uri="{9D8B030D-6E8A-4147-A177-3AD203B41FA5}">
                      <a16:colId xmlns:a16="http://schemas.microsoft.com/office/drawing/2014/main" val="3063611628"/>
                    </a:ext>
                  </a:extLst>
                </a:gridCol>
              </a:tblGrid>
              <a:tr h="243588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行業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9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96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27,014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27,334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28,041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503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28,336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481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28,849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539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30,357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424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32,026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其他服務業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27,250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25,288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24,827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280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25,640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25,626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251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26,757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279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27,417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27,937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26,440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27,108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273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27,661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642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29,894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417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30,072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149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29,744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298054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批發及零售業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25,801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25,998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26,286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26,898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27,569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27,768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28,356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藝術、娛樂及休閒服務業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26,403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24,627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25,391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26,175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26,946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29,647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28,531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92899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營建工程業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27,167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25,583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29,053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29,406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31,777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33,533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34,943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18572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金融及保險業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24,508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25,064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25,473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25,697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26,331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27,361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28,474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79958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農、林、漁、牧業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24,950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25,368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25,309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25,731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27,665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28,594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30,050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1107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專業、科學及技術服務業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25,039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27,563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27,023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27,006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28,024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27,929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28,500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549858"/>
                  </a:ext>
                </a:extLst>
              </a:tr>
              <a:tr h="277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出版、影音製作、傳播及</a:t>
                      </a:r>
                      <a:endParaRPr lang="en-US" alt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資通訊服務業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25,923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24,050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25,767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26,417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26,283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29,333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27,750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19165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支援服務業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26,214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25,827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25,140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30,000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44136"/>
                  </a:ext>
                </a:extLst>
              </a:tr>
              <a:tr h="272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不動產業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25,167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83513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運輸及倉儲業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27,556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25,833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28,517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929975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電力及燃氣供應業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29,667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30,600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31,500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06514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醫療保健及社會工作服務業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26,990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25,730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26,146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28,261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29,775</a:t>
                      </a:r>
                      <a:endParaRPr lang="zh-TW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808049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26,577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27,014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31,500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10402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用水供應及污染整治業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27,850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89697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礦業及土石採取業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26,888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26,870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1,301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27,306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1,847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28,457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1,562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29,298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1,072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29,914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圓角矩形 5"/>
          <p:cNvSpPr/>
          <p:nvPr/>
        </p:nvSpPr>
        <p:spPr>
          <a:xfrm>
            <a:off x="972240" y="1536569"/>
            <a:ext cx="8073911" cy="102752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1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B2F92B-B755-4A73-A9E2-0A1F9B18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46A34C0-D7B8-4796-AD00-AEFA5DC8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/>
              <a:t>2.</a:t>
            </a:r>
            <a:r>
              <a:rPr lang="en-US" altLang="zh-TW" sz="4400" b="1" dirty="0">
                <a:solidFill>
                  <a:srgbClr val="002060"/>
                </a:solidFill>
                <a:cs typeface="華康儷黑 Std W5"/>
              </a:rPr>
              <a:t> </a:t>
            </a:r>
            <a:r>
              <a:rPr lang="en-US" altLang="zh-TW" sz="4400" b="1" dirty="0">
                <a:cs typeface="華康儷黑 Std W5"/>
              </a:rPr>
              <a:t>106-112</a:t>
            </a:r>
            <a:r>
              <a:rPr lang="zh-TW" altLang="en-US" sz="4400" b="1" dirty="0">
                <a:cs typeface="華康儷黑 Std W5"/>
              </a:rPr>
              <a:t>年度職缺分析</a:t>
            </a:r>
            <a:r>
              <a:rPr lang="en-US" altLang="zh-TW" sz="3000" b="1" dirty="0" smtClean="0">
                <a:cs typeface="華康儷黑 Std W5"/>
              </a:rPr>
              <a:t>(</a:t>
            </a:r>
            <a:r>
              <a:rPr lang="en-US" altLang="zh-TW" sz="3000" b="1" dirty="0">
                <a:cs typeface="華康儷黑 Std W5"/>
              </a:rPr>
              <a:t>4</a:t>
            </a:r>
            <a:r>
              <a:rPr lang="en-US" altLang="zh-TW" sz="3000" b="1" dirty="0" smtClean="0">
                <a:cs typeface="華康儷黑 Std W5"/>
              </a:rPr>
              <a:t>)</a:t>
            </a:r>
            <a:endParaRPr lang="zh-TW" altLang="en-US" sz="3000" b="1" dirty="0"/>
          </a:p>
        </p:txBody>
      </p:sp>
      <p:sp>
        <p:nvSpPr>
          <p:cNvPr id="4" name="圓角矩形 8">
            <a:extLst>
              <a:ext uri="{FF2B5EF4-FFF2-40B4-BE49-F238E27FC236}">
                <a16:creationId xmlns:a16="http://schemas.microsoft.com/office/drawing/2014/main" id="{1717DFBC-F867-4197-9BC6-A4CD9FA7DFCE}"/>
              </a:ext>
            </a:extLst>
          </p:cNvPr>
          <p:cNvSpPr/>
          <p:nvPr/>
        </p:nvSpPr>
        <p:spPr>
          <a:xfrm>
            <a:off x="251520" y="1222219"/>
            <a:ext cx="540000" cy="43825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各縣市媒合成功職缺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2505481-F37B-420B-827C-882E1BF918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9873" y="1005472"/>
          <a:ext cx="7930256" cy="536542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9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658785286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3474220852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969552909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1751911972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926037976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888205083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4175788454"/>
                    </a:ext>
                  </a:extLst>
                </a:gridCol>
                <a:gridCol w="495682">
                  <a:extLst>
                    <a:ext uri="{9D8B030D-6E8A-4147-A177-3AD203B41FA5}">
                      <a16:colId xmlns:a16="http://schemas.microsoft.com/office/drawing/2014/main" val="2469341878"/>
                    </a:ext>
                  </a:extLst>
                </a:gridCol>
              </a:tblGrid>
              <a:tr h="210456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縣市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9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83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26,295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26,229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26,341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27,041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315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26,928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312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28,426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215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30,066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794704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臺中市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25,766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230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26,931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27,806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464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30,341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315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30,583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155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30,733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26,703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27,206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27,551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259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27,822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243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27,972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29,137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151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26964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26,699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27,351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26,268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128</a:t>
                      </a:r>
                      <a:endParaRPr lang="zh-TW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26,578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27,259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141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28,700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28,972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899418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臺南市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25,761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25,773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171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26,453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165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28,303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28,911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30,418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3028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27,652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28,515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28,603</a:t>
                      </a:r>
                      <a:endParaRPr lang="zh-TW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29,197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30,990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30,555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03627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彰化縣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26,384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26,475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26,404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25,526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27,278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28,255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28,806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29,256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26,240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28,441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28,261</a:t>
                      </a:r>
                      <a:endParaRPr lang="zh-TW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28,856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29,446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30,485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21725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屏東縣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25,678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26,194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25,564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26,113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26,540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28,255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29,837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95489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苗栗縣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25,429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25,950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27,406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28,173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29,022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462146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29,284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32,528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31,941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30,417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32,342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32,719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29,891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687955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24,250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24,786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25,562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25,733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25,625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28,098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30,519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65027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南投縣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25,553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23,942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25,512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26,559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26,711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29,286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29,719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30939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宜蘭縣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24,392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24,962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27,906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28,443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30,406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09468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雲林縣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26,646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25,701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27,328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29,010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29,316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29,343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706833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花蓮縣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23,563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24,462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25,818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26,853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27,022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27,675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859193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25,750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27,057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27,583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29,445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28,308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28,664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89181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臺東縣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23,559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25,250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28,750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30,000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29,583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29,350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18733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25,250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28,856</a:t>
                      </a:r>
                      <a:endParaRPr lang="zh-TW" sz="900" b="1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28,167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28,514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29,586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42825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澎湖縣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金門縣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26,000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連江縣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9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0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26,888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26,474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1,521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26,870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1,301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27,306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1,847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28,457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1,562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29,298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1,072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29,914</a:t>
                      </a:r>
                      <a:endParaRPr lang="zh-TW" sz="9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6" name="圓角矩形 5"/>
          <p:cNvSpPr/>
          <p:nvPr/>
        </p:nvSpPr>
        <p:spPr>
          <a:xfrm>
            <a:off x="1018095" y="2799761"/>
            <a:ext cx="7946796" cy="23567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2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91060F-4F1C-4206-B36A-585F43FE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22</a:t>
            </a:fld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1442502-9EE6-4AFA-AFBF-EA5EE840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cs typeface="華康儷黑 Std W5"/>
              </a:rPr>
              <a:t>4.</a:t>
            </a:r>
            <a:r>
              <a:rPr lang="zh-TW" altLang="en-US" sz="4000" b="1" dirty="0">
                <a:cs typeface="華康儷黑 Std W5"/>
              </a:rPr>
              <a:t>職缺媒合</a:t>
            </a:r>
            <a:endParaRPr lang="zh-TW" altLang="en-US" sz="4000" dirty="0">
              <a:solidFill>
                <a:srgbClr val="3366FF"/>
              </a:solidFill>
            </a:endParaRPr>
          </a:p>
        </p:txBody>
      </p:sp>
      <p:sp>
        <p:nvSpPr>
          <p:cNvPr id="14" name="投影片編號版面配置區 3">
            <a:extLst>
              <a:ext uri="{FF2B5EF4-FFF2-40B4-BE49-F238E27FC236}">
                <a16:creationId xmlns:a16="http://schemas.microsoft.com/office/drawing/2014/main" id="{0D440554-A172-4454-89B5-CA800A66D54D}"/>
              </a:ext>
            </a:extLst>
          </p:cNvPr>
          <p:cNvSpPr txBox="1">
            <a:spLocks/>
          </p:cNvSpPr>
          <p:nvPr/>
        </p:nvSpPr>
        <p:spPr>
          <a:xfrm>
            <a:off x="7075052" y="659447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1B01424-E084-4C02-BBC1-7AF63D3B5020}"/>
              </a:ext>
            </a:extLst>
          </p:cNvPr>
          <p:cNvGrpSpPr/>
          <p:nvPr/>
        </p:nvGrpSpPr>
        <p:grpSpPr>
          <a:xfrm>
            <a:off x="330528" y="2394274"/>
            <a:ext cx="8700350" cy="3018408"/>
            <a:chOff x="1447733" y="1926366"/>
            <a:chExt cx="7559599" cy="3095338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80F9FF48-E94A-461B-B555-75AF3DEBB4D3}"/>
                </a:ext>
              </a:extLst>
            </p:cNvPr>
            <p:cNvGrpSpPr/>
            <p:nvPr/>
          </p:nvGrpSpPr>
          <p:grpSpPr>
            <a:xfrm>
              <a:off x="1448604" y="1926366"/>
              <a:ext cx="6163343" cy="768370"/>
              <a:chOff x="1448604" y="1926366"/>
              <a:chExt cx="6163343" cy="768370"/>
            </a:xfrm>
          </p:grpSpPr>
          <p:sp>
            <p:nvSpPr>
              <p:cNvPr id="35" name="內容版面配置區 8">
                <a:extLst>
                  <a:ext uri="{FF2B5EF4-FFF2-40B4-BE49-F238E27FC236}">
                    <a16:creationId xmlns:a16="http://schemas.microsoft.com/office/drawing/2014/main" id="{1449A65A-C218-4D22-BDD3-7049B2E4D0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3147" y="2042580"/>
                <a:ext cx="4348800" cy="5301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勞動部於</a:t>
                </a:r>
                <a:r>
                  <a:rPr lang="en-US" altLang="zh-TW" sz="17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</a:t>
                </a:r>
                <a:r>
                  <a:rPr lang="zh-TW" altLang="en-US" sz="17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7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8</a:t>
                </a:r>
                <a:r>
                  <a:rPr lang="zh-TW" altLang="en-US" sz="17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en-US" altLang="zh-TW" sz="17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31</a:t>
                </a:r>
                <a:r>
                  <a:rPr lang="zh-TW" altLang="en-US" sz="17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日前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完成就業媒合（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6-8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月）</a:t>
                </a:r>
              </a:p>
            </p:txBody>
          </p:sp>
          <p:grpSp>
            <p:nvGrpSpPr>
              <p:cNvPr id="36" name="群組 35">
                <a:extLst>
                  <a:ext uri="{FF2B5EF4-FFF2-40B4-BE49-F238E27FC236}">
                    <a16:creationId xmlns:a16="http://schemas.microsoft.com/office/drawing/2014/main" id="{BBFEF1FD-04C4-499E-A4AA-6BEF6DA6789C}"/>
                  </a:ext>
                </a:extLst>
              </p:cNvPr>
              <p:cNvGrpSpPr/>
              <p:nvPr/>
            </p:nvGrpSpPr>
            <p:grpSpPr>
              <a:xfrm>
                <a:off x="1448604" y="1926366"/>
                <a:ext cx="1229238" cy="768370"/>
                <a:chOff x="1463512" y="1926366"/>
                <a:chExt cx="1229238" cy="768370"/>
              </a:xfrm>
            </p:grpSpPr>
            <p:sp>
              <p:nvSpPr>
                <p:cNvPr id="38" name="六邊形 37">
                  <a:extLst>
                    <a:ext uri="{FF2B5EF4-FFF2-40B4-BE49-F238E27FC236}">
                      <a16:creationId xmlns:a16="http://schemas.microsoft.com/office/drawing/2014/main" id="{85E1C7D8-0391-4FBB-A00F-51CD5316A63A}"/>
                    </a:ext>
                  </a:extLst>
                </p:cNvPr>
                <p:cNvSpPr/>
                <p:nvPr/>
              </p:nvSpPr>
              <p:spPr>
                <a:xfrm>
                  <a:off x="1466385" y="1926366"/>
                  <a:ext cx="1226364" cy="768370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A33E55EA-356E-4073-B9A4-5DFABBD649CA}"/>
                    </a:ext>
                  </a:extLst>
                </p:cNvPr>
                <p:cNvSpPr/>
                <p:nvPr/>
              </p:nvSpPr>
              <p:spPr>
                <a:xfrm>
                  <a:off x="1463512" y="2031995"/>
                  <a:ext cx="1229238" cy="5486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媒合時間</a:t>
                  </a:r>
                </a:p>
              </p:txBody>
            </p:sp>
          </p:grpSp>
          <p:cxnSp>
            <p:nvCxnSpPr>
              <p:cNvPr id="37" name="直線箭頭接點 74">
                <a:extLst>
                  <a:ext uri="{FF2B5EF4-FFF2-40B4-BE49-F238E27FC236}">
                    <a16:creationId xmlns:a16="http://schemas.microsoft.com/office/drawing/2014/main" id="{775F2309-BA4B-4720-95B4-BD48C5D66625}"/>
                  </a:ext>
                </a:extLst>
              </p:cNvPr>
              <p:cNvCxnSpPr/>
              <p:nvPr/>
            </p:nvCxnSpPr>
            <p:spPr>
              <a:xfrm>
                <a:off x="2768411" y="2310179"/>
                <a:ext cx="470761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C0826077-0608-4699-BEBE-1899BF5D430D}"/>
                </a:ext>
              </a:extLst>
            </p:cNvPr>
            <p:cNvGrpSpPr/>
            <p:nvPr/>
          </p:nvGrpSpPr>
          <p:grpSpPr>
            <a:xfrm>
              <a:off x="1447733" y="2918614"/>
              <a:ext cx="7559599" cy="953852"/>
              <a:chOff x="1447733" y="2867400"/>
              <a:chExt cx="7559599" cy="953852"/>
            </a:xfrm>
          </p:grpSpPr>
          <p:sp>
            <p:nvSpPr>
              <p:cNvPr id="30" name="內容版面配置區 8">
                <a:extLst>
                  <a:ext uri="{FF2B5EF4-FFF2-40B4-BE49-F238E27FC236}">
                    <a16:creationId xmlns:a16="http://schemas.microsoft.com/office/drawing/2014/main" id="{7BD8214B-214C-43D1-ADBB-71076C666F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1470" y="2867400"/>
                <a:ext cx="5745862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職缺媒合在地化</a:t>
                </a:r>
                <a:endParaRPr lang="en-US" altLang="zh-TW" sz="17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辦理分區就業博覽會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、單一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或聯合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企業媒合、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專人就業媒合服務</a:t>
                </a:r>
              </a:p>
            </p:txBody>
          </p:sp>
          <p:grpSp>
            <p:nvGrpSpPr>
              <p:cNvPr id="31" name="群組 30">
                <a:extLst>
                  <a:ext uri="{FF2B5EF4-FFF2-40B4-BE49-F238E27FC236}">
                    <a16:creationId xmlns:a16="http://schemas.microsoft.com/office/drawing/2014/main" id="{10D452BF-CA8C-4768-9B92-DB349C24E549}"/>
                  </a:ext>
                </a:extLst>
              </p:cNvPr>
              <p:cNvGrpSpPr/>
              <p:nvPr/>
            </p:nvGrpSpPr>
            <p:grpSpPr>
              <a:xfrm>
                <a:off x="1447733" y="2960654"/>
                <a:ext cx="1254938" cy="768369"/>
                <a:chOff x="1462641" y="1807776"/>
                <a:chExt cx="1254938" cy="768369"/>
              </a:xfrm>
            </p:grpSpPr>
            <p:sp>
              <p:nvSpPr>
                <p:cNvPr id="33" name="六邊形 32">
                  <a:extLst>
                    <a:ext uri="{FF2B5EF4-FFF2-40B4-BE49-F238E27FC236}">
                      <a16:creationId xmlns:a16="http://schemas.microsoft.com/office/drawing/2014/main" id="{7C4FF49E-63F3-4112-AA44-3ABEA54752B2}"/>
                    </a:ext>
                  </a:extLst>
                </p:cNvPr>
                <p:cNvSpPr/>
                <p:nvPr/>
              </p:nvSpPr>
              <p:spPr>
                <a:xfrm>
                  <a:off x="1466385" y="1807776"/>
                  <a:ext cx="1251194" cy="768369"/>
                </a:xfrm>
                <a:prstGeom prst="hexagon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77B07A9A-6D42-482A-924A-9142F5EB578D}"/>
                    </a:ext>
                  </a:extLst>
                </p:cNvPr>
                <p:cNvSpPr/>
                <p:nvPr/>
              </p:nvSpPr>
              <p:spPr>
                <a:xfrm>
                  <a:off x="1462641" y="1924126"/>
                  <a:ext cx="1230109" cy="4864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  <a:hlinkClick r:id="rId2"/>
                    </a:rPr>
                    <a:t>媒合方式</a:t>
                  </a:r>
                  <a:endPara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cxnSp>
            <p:nvCxnSpPr>
              <p:cNvPr id="32" name="直線箭頭接點 81">
                <a:extLst>
                  <a:ext uri="{FF2B5EF4-FFF2-40B4-BE49-F238E27FC236}">
                    <a16:creationId xmlns:a16="http://schemas.microsoft.com/office/drawing/2014/main" id="{B3163714-B1A4-4413-9FDB-A7F2EC6FE8C7}"/>
                  </a:ext>
                </a:extLst>
              </p:cNvPr>
              <p:cNvCxnSpPr/>
              <p:nvPr/>
            </p:nvCxnSpPr>
            <p:spPr>
              <a:xfrm>
                <a:off x="2772646" y="3351586"/>
                <a:ext cx="470761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9542D5A1-DA68-4D55-8042-DF0DAD968E32}"/>
                </a:ext>
              </a:extLst>
            </p:cNvPr>
            <p:cNvGrpSpPr/>
            <p:nvPr/>
          </p:nvGrpSpPr>
          <p:grpSpPr>
            <a:xfrm>
              <a:off x="1450595" y="4067853"/>
              <a:ext cx="6223339" cy="953851"/>
              <a:chOff x="1450595" y="4024057"/>
              <a:chExt cx="6223339" cy="953851"/>
            </a:xfrm>
          </p:grpSpPr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FAFD4047-4BC3-4012-BF0C-87BD4A352AEC}"/>
                  </a:ext>
                </a:extLst>
              </p:cNvPr>
              <p:cNvGrpSpPr/>
              <p:nvPr/>
            </p:nvGrpSpPr>
            <p:grpSpPr>
              <a:xfrm>
                <a:off x="1450595" y="4105190"/>
                <a:ext cx="1252076" cy="768369"/>
                <a:chOff x="1465503" y="1728176"/>
                <a:chExt cx="1252076" cy="768369"/>
              </a:xfrm>
            </p:grpSpPr>
            <p:sp>
              <p:nvSpPr>
                <p:cNvPr id="28" name="六邊形 27">
                  <a:extLst>
                    <a:ext uri="{FF2B5EF4-FFF2-40B4-BE49-F238E27FC236}">
                      <a16:creationId xmlns:a16="http://schemas.microsoft.com/office/drawing/2014/main" id="{AD7947AD-0823-49FF-9CBE-B3EBD9E152FD}"/>
                    </a:ext>
                  </a:extLst>
                </p:cNvPr>
                <p:cNvSpPr/>
                <p:nvPr/>
              </p:nvSpPr>
              <p:spPr>
                <a:xfrm>
                  <a:off x="1466385" y="1728176"/>
                  <a:ext cx="1251194" cy="768369"/>
                </a:xfrm>
                <a:prstGeom prst="hexagon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1D615FEB-8E81-419E-AD99-05F61A9E3041}"/>
                    </a:ext>
                  </a:extLst>
                </p:cNvPr>
                <p:cNvSpPr/>
                <p:nvPr/>
              </p:nvSpPr>
              <p:spPr>
                <a:xfrm>
                  <a:off x="1465503" y="1836371"/>
                  <a:ext cx="1227245" cy="548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職場轉銜</a:t>
                  </a:r>
                </a:p>
              </p:txBody>
            </p:sp>
          </p:grpSp>
          <p:cxnSp>
            <p:nvCxnSpPr>
              <p:cNvPr id="26" name="直線箭頭接點 86">
                <a:extLst>
                  <a:ext uri="{FF2B5EF4-FFF2-40B4-BE49-F238E27FC236}">
                    <a16:creationId xmlns:a16="http://schemas.microsoft.com/office/drawing/2014/main" id="{E9BFFCC4-CD23-4874-92A1-A5D6F693014F}"/>
                  </a:ext>
                </a:extLst>
              </p:cNvPr>
              <p:cNvCxnSpPr/>
              <p:nvPr/>
            </p:nvCxnSpPr>
            <p:spPr>
              <a:xfrm>
                <a:off x="2760427" y="4491875"/>
                <a:ext cx="470761" cy="0"/>
              </a:xfrm>
              <a:prstGeom prst="straightConnector1">
                <a:avLst/>
              </a:prstGeom>
              <a:ln>
                <a:solidFill>
                  <a:srgbClr val="8239A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內容版面配置區 8">
                <a:extLst>
                  <a:ext uri="{FF2B5EF4-FFF2-40B4-BE49-F238E27FC236}">
                    <a16:creationId xmlns:a16="http://schemas.microsoft.com/office/drawing/2014/main" id="{AB1D11B5-FB27-4244-B65E-2531AD14F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5523" y="4024057"/>
                <a:ext cx="4418411" cy="9538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defPPr>
                  <a:defRPr lang="zh-TW"/>
                </a:defPPr>
                <a:lvl1pPr indent="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Arial"/>
                  <a:buNone/>
                  <a:defRPr sz="5000" ker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/>
                  <a:buChar char="–"/>
                  <a:defRPr sz="2800"/>
                </a:lvl2pPr>
                <a:lvl3pPr marL="1143000" indent="-228600" defTabSz="457200">
                  <a:spcBef>
                    <a:spcPct val="20000"/>
                  </a:spcBef>
                  <a:buFont typeface="Arial"/>
                  <a:buChar char="•"/>
                  <a:defRPr sz="2400"/>
                </a:lvl3pPr>
                <a:lvl4pPr marL="1600200" indent="-228600" defTabSz="457200">
                  <a:spcBef>
                    <a:spcPct val="20000"/>
                  </a:spcBef>
                  <a:buFont typeface="Arial"/>
                  <a:buChar char="–"/>
                  <a:defRPr sz="2000"/>
                </a:lvl4pPr>
                <a:lvl5pPr marL="2057400" indent="-228600" defTabSz="457200">
                  <a:spcBef>
                    <a:spcPct val="20000"/>
                  </a:spcBef>
                  <a:buFont typeface="Arial"/>
                  <a:buChar char="»"/>
                  <a:defRPr sz="2000"/>
                </a:lvl5pPr>
                <a:lvl6pPr marL="25146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r>
                  <a:rPr lang="en-US" altLang="zh-TW" sz="1700" b="1" dirty="0"/>
                  <a:t>1</a:t>
                </a:r>
                <a:r>
                  <a:rPr lang="zh-TW" altLang="zh-TW" sz="1700" b="1" dirty="0"/>
                  <a:t>年限</a:t>
                </a:r>
                <a:r>
                  <a:rPr lang="en-US" altLang="zh-TW" sz="1700" b="1" dirty="0"/>
                  <a:t>1</a:t>
                </a:r>
                <a:r>
                  <a:rPr lang="zh-TW" altLang="zh-TW" sz="1700" b="1" dirty="0"/>
                  <a:t>次</a:t>
                </a:r>
                <a:r>
                  <a:rPr lang="zh-TW" altLang="en-US" sz="1700" b="1" dirty="0"/>
                  <a:t>（</a:t>
                </a:r>
                <a:r>
                  <a:rPr lang="zh-TW" altLang="zh-TW" sz="1700" b="1" dirty="0"/>
                  <a:t>不可歸責於青年之事由者，不在此限</a:t>
                </a:r>
                <a:r>
                  <a:rPr lang="zh-TW" altLang="en-US" sz="1700" b="1" dirty="0"/>
                  <a:t>）</a:t>
                </a:r>
                <a:endParaRPr lang="zh-TW" altLang="zh-TW" sz="1700" b="1" dirty="0"/>
              </a:p>
              <a:p>
                <a:r>
                  <a:rPr lang="zh-TW" altLang="zh-TW" sz="1700" b="1" dirty="0">
                    <a:solidFill>
                      <a:srgbClr val="FF0000"/>
                    </a:solidFill>
                  </a:rPr>
                  <a:t>每次</a:t>
                </a:r>
                <a:r>
                  <a:rPr lang="zh-TW" altLang="en-US" sz="1700" b="1" dirty="0">
                    <a:solidFill>
                      <a:srgbClr val="FF0000"/>
                    </a:solidFill>
                  </a:rPr>
                  <a:t>職場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轉銜時間不能超過</a:t>
                </a:r>
                <a:r>
                  <a:rPr lang="en-US" altLang="zh-TW" sz="1700" b="1" dirty="0">
                    <a:solidFill>
                      <a:srgbClr val="FF0000"/>
                    </a:solidFill>
                  </a:rPr>
                  <a:t>2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個月</a:t>
                </a:r>
                <a:endParaRPr lang="zh-TW" altLang="en-US" sz="17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4" name="內容版面配置區 8">
            <a:extLst>
              <a:ext uri="{FF2B5EF4-FFF2-40B4-BE49-F238E27FC236}">
                <a16:creationId xmlns:a16="http://schemas.microsoft.com/office/drawing/2014/main" id="{68A44024-2B74-44D3-BA11-D980FFC1797A}"/>
              </a:ext>
            </a:extLst>
          </p:cNvPr>
          <p:cNvSpPr txBox="1">
            <a:spLocks/>
          </p:cNvSpPr>
          <p:nvPr/>
        </p:nvSpPr>
        <p:spPr>
          <a:xfrm>
            <a:off x="2411116" y="1196477"/>
            <a:ext cx="6370745" cy="93014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3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月公布職缺類別</a:t>
            </a:r>
            <a:endParaRPr lang="en-US" altLang="zh-TW" sz="17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4-5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月適時分批公布優質職缺名額、職稱、工作內容及薪資</a:t>
            </a:r>
            <a:endParaRPr lang="en-US" altLang="zh-TW" sz="17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45" name="六邊形 44">
            <a:extLst>
              <a:ext uri="{FF2B5EF4-FFF2-40B4-BE49-F238E27FC236}">
                <a16:creationId xmlns:a16="http://schemas.microsoft.com/office/drawing/2014/main" id="{5586ECE7-14BF-40C4-ADBE-887B9BE8D59E}"/>
              </a:ext>
            </a:extLst>
          </p:cNvPr>
          <p:cNvSpPr/>
          <p:nvPr/>
        </p:nvSpPr>
        <p:spPr>
          <a:xfrm>
            <a:off x="321225" y="1305168"/>
            <a:ext cx="1440000" cy="749274"/>
          </a:xfrm>
          <a:prstGeom prst="hexagon">
            <a:avLst/>
          </a:prstGeom>
          <a:solidFill>
            <a:srgbClr val="139B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6" name="直線箭頭接點 81">
            <a:extLst>
              <a:ext uri="{FF2B5EF4-FFF2-40B4-BE49-F238E27FC236}">
                <a16:creationId xmlns:a16="http://schemas.microsoft.com/office/drawing/2014/main" id="{545D0A6A-CE16-4C7B-A368-D12623C58D33}"/>
              </a:ext>
            </a:extLst>
          </p:cNvPr>
          <p:cNvCxnSpPr/>
          <p:nvPr/>
        </p:nvCxnSpPr>
        <p:spPr>
          <a:xfrm>
            <a:off x="1871741" y="1668633"/>
            <a:ext cx="523356" cy="0"/>
          </a:xfrm>
          <a:prstGeom prst="straightConnector1">
            <a:avLst/>
          </a:prstGeom>
          <a:ln>
            <a:solidFill>
              <a:srgbClr val="139B9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8A75723D-4422-49BE-9112-B98E6B3D8E80}"/>
              </a:ext>
            </a:extLst>
          </p:cNvPr>
          <p:cNvSpPr/>
          <p:nvPr/>
        </p:nvSpPr>
        <p:spPr>
          <a:xfrm>
            <a:off x="397472" y="1418195"/>
            <a:ext cx="1377365" cy="4743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職缺公告</a:t>
            </a: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8AE9FA85-CAC9-45E5-B037-E63A1ECC5CCE}"/>
              </a:ext>
            </a:extLst>
          </p:cNvPr>
          <p:cNvGrpSpPr/>
          <p:nvPr/>
        </p:nvGrpSpPr>
        <p:grpSpPr>
          <a:xfrm>
            <a:off x="212403" y="5473567"/>
            <a:ext cx="8967798" cy="930145"/>
            <a:chOff x="212403" y="5560651"/>
            <a:chExt cx="8967798" cy="930145"/>
          </a:xfrm>
        </p:grpSpPr>
        <p:sp>
          <p:nvSpPr>
            <p:cNvPr id="49" name="六邊形 48">
              <a:extLst>
                <a:ext uri="{FF2B5EF4-FFF2-40B4-BE49-F238E27FC236}">
                  <a16:creationId xmlns:a16="http://schemas.microsoft.com/office/drawing/2014/main" id="{2B777816-E312-4026-9D79-8835B0343D2C}"/>
                </a:ext>
              </a:extLst>
            </p:cNvPr>
            <p:cNvSpPr/>
            <p:nvPr/>
          </p:nvSpPr>
          <p:spPr>
            <a:xfrm>
              <a:off x="330528" y="5700159"/>
              <a:ext cx="2947077" cy="749273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DEFED3A-7DEE-4DBB-AEF4-EB81CEBDD9CB}"/>
                </a:ext>
              </a:extLst>
            </p:cNvPr>
            <p:cNvSpPr/>
            <p:nvPr/>
          </p:nvSpPr>
          <p:spPr>
            <a:xfrm>
              <a:off x="212403" y="5844981"/>
              <a:ext cx="316471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hlinkClick r:id="rId3"/>
                </a:rPr>
                <a:t>青年跨域就業促進補助</a:t>
              </a:r>
              <a:endPara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內容版面配置區 8">
              <a:extLst>
                <a:ext uri="{FF2B5EF4-FFF2-40B4-BE49-F238E27FC236}">
                  <a16:creationId xmlns:a16="http://schemas.microsoft.com/office/drawing/2014/main" id="{558581E7-19DC-4F0C-B214-CEF9F9B50964}"/>
                </a:ext>
              </a:extLst>
            </p:cNvPr>
            <p:cNvSpPr txBox="1">
              <a:spLocks/>
            </p:cNvSpPr>
            <p:nvPr/>
          </p:nvSpPr>
          <p:spPr>
            <a:xfrm>
              <a:off x="2911361" y="5560651"/>
              <a:ext cx="6268840" cy="930145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endParaRPr lang="en-US" altLang="zh-TW" sz="105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</p:grpSp>
      <p:pic>
        <p:nvPicPr>
          <p:cNvPr id="52" name="圖片 51">
            <a:extLst>
              <a:ext uri="{FF2B5EF4-FFF2-40B4-BE49-F238E27FC236}">
                <a16:creationId xmlns:a16="http://schemas.microsoft.com/office/drawing/2014/main" id="{B1DE83A1-D940-49FD-8D54-3DC55A4D7E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491" y="899663"/>
            <a:ext cx="967037" cy="82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605" y="5655983"/>
            <a:ext cx="5753273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EEFEDB-CE8C-4191-80B1-1286A41A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cs typeface="華康儷黑 Std W5"/>
              </a:rPr>
              <a:t>5.</a:t>
            </a:r>
            <a:r>
              <a:rPr lang="zh-TW" altLang="en-US" sz="4000" b="1" dirty="0">
                <a:cs typeface="華康儷黑 Std W5"/>
              </a:rPr>
              <a:t>體驗期間進修</a:t>
            </a:r>
            <a:endParaRPr lang="zh-TW" altLang="en-US" sz="40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A9EEBAD-824A-4DBD-8475-FA4CC1732A4C}"/>
              </a:ext>
            </a:extLst>
          </p:cNvPr>
          <p:cNvGrpSpPr/>
          <p:nvPr/>
        </p:nvGrpSpPr>
        <p:grpSpPr>
          <a:xfrm>
            <a:off x="525877" y="1087882"/>
            <a:ext cx="8092246" cy="3528003"/>
            <a:chOff x="471940" y="1752476"/>
            <a:chExt cx="8092246" cy="3528003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BDE0C741-034F-4258-B256-DEC919D3261C}"/>
                </a:ext>
              </a:extLst>
            </p:cNvPr>
            <p:cNvGrpSpPr/>
            <p:nvPr/>
          </p:nvGrpSpPr>
          <p:grpSpPr>
            <a:xfrm>
              <a:off x="471940" y="1752479"/>
              <a:ext cx="3780000" cy="3528000"/>
              <a:chOff x="471940" y="1752479"/>
              <a:chExt cx="3780000" cy="3528000"/>
            </a:xfrm>
          </p:grpSpPr>
          <p:sp>
            <p:nvSpPr>
              <p:cNvPr id="13" name="圓角矩形 29">
                <a:extLst>
                  <a:ext uri="{FF2B5EF4-FFF2-40B4-BE49-F238E27FC236}">
                    <a16:creationId xmlns:a16="http://schemas.microsoft.com/office/drawing/2014/main" id="{CA2D8DE7-F05D-421D-A848-D8D3EF2DEDC8}"/>
                  </a:ext>
                </a:extLst>
              </p:cNvPr>
              <p:cNvSpPr/>
              <p:nvPr/>
            </p:nvSpPr>
            <p:spPr>
              <a:xfrm>
                <a:off x="471940" y="1752479"/>
                <a:ext cx="3780000" cy="3528000"/>
              </a:xfrm>
              <a:prstGeom prst="roundRect">
                <a:avLst>
                  <a:gd name="adj" fmla="val 6195"/>
                </a:avLst>
              </a:prstGeom>
              <a:solidFill>
                <a:srgbClr val="139B9B">
                  <a:alpha val="50000"/>
                </a:srgbClr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圓角化同側角落矩形 30">
                <a:extLst>
                  <a:ext uri="{FF2B5EF4-FFF2-40B4-BE49-F238E27FC236}">
                    <a16:creationId xmlns:a16="http://schemas.microsoft.com/office/drawing/2014/main" id="{EA976B8E-CCE5-4D60-B8F7-5A0A86B4CEF8}"/>
                  </a:ext>
                </a:extLst>
              </p:cNvPr>
              <p:cNvSpPr/>
              <p:nvPr/>
            </p:nvSpPr>
            <p:spPr>
              <a:xfrm flipV="1">
                <a:off x="588748" y="2484349"/>
                <a:ext cx="3528000" cy="2630859"/>
              </a:xfrm>
              <a:prstGeom prst="round2SameRect">
                <a:avLst>
                  <a:gd name="adj1" fmla="val 6486"/>
                  <a:gd name="adj2" fmla="val 0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內容版面配置區 8">
                <a:extLst>
                  <a:ext uri="{FF2B5EF4-FFF2-40B4-BE49-F238E27FC236}">
                    <a16:creationId xmlns:a16="http://schemas.microsoft.com/office/drawing/2014/main" id="{C93B229F-A04A-4B46-AE83-772C145A23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406" y="2535542"/>
                <a:ext cx="3096000" cy="237507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6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為鼓勵青年在職場、學習及國際體驗期間持續探索及提升知能，青年可於徵得雇主同意後，利用非工作時間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修讀未具正式學籍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之進修推廣學分課程、技能（證照）課程或在職訓練等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7934EEB-2B6C-42AF-BCA6-004A908AFC32}"/>
                  </a:ext>
                </a:extLst>
              </p:cNvPr>
              <p:cNvSpPr/>
              <p:nvPr/>
            </p:nvSpPr>
            <p:spPr>
              <a:xfrm>
                <a:off x="598605" y="1793010"/>
                <a:ext cx="3525907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修讀推廣學分課程</a:t>
                </a:r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0649D89C-ABD2-4416-BB7C-653CB1503218}"/>
                </a:ext>
              </a:extLst>
            </p:cNvPr>
            <p:cNvGrpSpPr/>
            <p:nvPr/>
          </p:nvGrpSpPr>
          <p:grpSpPr>
            <a:xfrm>
              <a:off x="4784186" y="1752476"/>
              <a:ext cx="3780000" cy="3528000"/>
              <a:chOff x="4784186" y="1752476"/>
              <a:chExt cx="3780000" cy="3528000"/>
            </a:xfrm>
          </p:grpSpPr>
          <p:sp>
            <p:nvSpPr>
              <p:cNvPr id="9" name="圓角矩形 25">
                <a:extLst>
                  <a:ext uri="{FF2B5EF4-FFF2-40B4-BE49-F238E27FC236}">
                    <a16:creationId xmlns:a16="http://schemas.microsoft.com/office/drawing/2014/main" id="{E9F52749-037D-4AF5-B9B3-5CEB60AF4D87}"/>
                  </a:ext>
                </a:extLst>
              </p:cNvPr>
              <p:cNvSpPr/>
              <p:nvPr/>
            </p:nvSpPr>
            <p:spPr>
              <a:xfrm>
                <a:off x="4784186" y="1752476"/>
                <a:ext cx="3780000" cy="3528000"/>
              </a:xfrm>
              <a:prstGeom prst="roundRect">
                <a:avLst>
                  <a:gd name="adj" fmla="val 5671"/>
                </a:avLst>
              </a:prstGeom>
              <a:solidFill>
                <a:srgbClr val="8239AD">
                  <a:alpha val="50000"/>
                </a:srgbClr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圓角化同側角落矩形 26">
                <a:extLst>
                  <a:ext uri="{FF2B5EF4-FFF2-40B4-BE49-F238E27FC236}">
                    <a16:creationId xmlns:a16="http://schemas.microsoft.com/office/drawing/2014/main" id="{12EA7F5B-1841-4247-A7DC-E2E47AEDD1DA}"/>
                  </a:ext>
                </a:extLst>
              </p:cNvPr>
              <p:cNvSpPr/>
              <p:nvPr/>
            </p:nvSpPr>
            <p:spPr>
              <a:xfrm flipV="1">
                <a:off x="4910050" y="2484348"/>
                <a:ext cx="3528000" cy="2630859"/>
              </a:xfrm>
              <a:prstGeom prst="round2SameRect">
                <a:avLst>
                  <a:gd name="adj1" fmla="val 6486"/>
                  <a:gd name="adj2" fmla="val 0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內容版面配置區 8">
                <a:extLst>
                  <a:ext uri="{FF2B5EF4-FFF2-40B4-BE49-F238E27FC236}">
                    <a16:creationId xmlns:a16="http://schemas.microsoft.com/office/drawing/2014/main" id="{BA19C3F3-1496-4A88-8DFD-BC595B92F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41108" y="2535542"/>
                <a:ext cx="2979950" cy="237507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6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青年可於徵得雇主同意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後，僅可報考就讀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大專校院進修學制，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或參加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「大學進修部四年制學士班彈性試辦方案」</a:t>
                </a:r>
                <a:endParaRPr lang="en-US" altLang="zh-TW" sz="18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2"/>
                  </a:rPr>
                  <a:t>https://me.moe.edu.tw/open/page_2_0.php 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</a:t>
                </a:r>
              </a:p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endParaRPr lang="zh-TW" altLang="en-US" sz="1800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FB5A659-3F1F-4648-9D71-761913C35CBD}"/>
                  </a:ext>
                </a:extLst>
              </p:cNvPr>
              <p:cNvSpPr/>
              <p:nvPr/>
            </p:nvSpPr>
            <p:spPr>
              <a:xfrm>
                <a:off x="4919905" y="1854565"/>
                <a:ext cx="3525907" cy="49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於執行計畫第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年起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5449021C-8E67-4765-8EA8-C3C714E0FB5A}"/>
              </a:ext>
            </a:extLst>
          </p:cNvPr>
          <p:cNvGrpSpPr/>
          <p:nvPr/>
        </p:nvGrpSpPr>
        <p:grpSpPr>
          <a:xfrm>
            <a:off x="652542" y="4848779"/>
            <a:ext cx="8092110" cy="1210316"/>
            <a:chOff x="525208" y="5362163"/>
            <a:chExt cx="8092110" cy="1210316"/>
          </a:xfrm>
        </p:grpSpPr>
        <p:sp>
          <p:nvSpPr>
            <p:cNvPr id="18" name="圓角矩形 15">
              <a:extLst>
                <a:ext uri="{FF2B5EF4-FFF2-40B4-BE49-F238E27FC236}">
                  <a16:creationId xmlns:a16="http://schemas.microsoft.com/office/drawing/2014/main" id="{F0BD12D3-7255-498A-9E10-31A3B6DCA5EE}"/>
                </a:ext>
              </a:extLst>
            </p:cNvPr>
            <p:cNvSpPr/>
            <p:nvPr/>
          </p:nvSpPr>
          <p:spPr>
            <a:xfrm>
              <a:off x="525208" y="5362163"/>
              <a:ext cx="8092110" cy="606305"/>
            </a:xfrm>
            <a:prstGeom prst="roundRect">
              <a:avLst/>
            </a:prstGeom>
            <a:solidFill>
              <a:schemeClr val="accent6">
                <a:lumMod val="75000"/>
                <a:alpha val="50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內容版面配置區 8">
              <a:extLst>
                <a:ext uri="{FF2B5EF4-FFF2-40B4-BE49-F238E27FC236}">
                  <a16:creationId xmlns:a16="http://schemas.microsoft.com/office/drawing/2014/main" id="{9DEF101D-7BF2-4B91-8ACF-C5E6A08D6E32}"/>
                </a:ext>
              </a:extLst>
            </p:cNvPr>
            <p:cNvSpPr txBox="1">
              <a:spLocks/>
            </p:cNvSpPr>
            <p:nvPr/>
          </p:nvSpPr>
          <p:spPr>
            <a:xfrm>
              <a:off x="567248" y="5968471"/>
              <a:ext cx="7849662" cy="604008"/>
            </a:xfrm>
            <a:prstGeom prst="rect">
              <a:avLst/>
            </a:prstGeom>
          </p:spPr>
          <p:txBody>
            <a:bodyPr vert="horz" lIns="91440" tIns="45720" rIns="91440" bIns="45720" rtlCol="0" anchor="t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endParaRPr lang="zh-TW" altLang="en-US" sz="1800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9D83E2D-BBEC-4AE5-A186-EB850C3806BA}"/>
                </a:ext>
              </a:extLst>
            </p:cNvPr>
            <p:cNvSpPr/>
            <p:nvPr/>
          </p:nvSpPr>
          <p:spPr>
            <a:xfrm>
              <a:off x="651873" y="5453454"/>
              <a:ext cx="78394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hlinkClick r:id="rId3"/>
                </a:rPr>
                <a:t>產業人才投資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hlinkClick r:id="rId3"/>
                </a:rPr>
                <a:t>方案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每人三年至多共七萬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投影片編號版面配置區 21">
            <a:extLst>
              <a:ext uri="{FF2B5EF4-FFF2-40B4-BE49-F238E27FC236}">
                <a16:creationId xmlns:a16="http://schemas.microsoft.com/office/drawing/2014/main" id="{EA153080-E794-44B6-A700-9220125F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2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EEFEDB-CE8C-4191-80B1-1286A41A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cs typeface="華康儷黑 Std W5"/>
              </a:rPr>
              <a:t>6.</a:t>
            </a:r>
            <a:r>
              <a:rPr lang="zh-TW" altLang="en-US" b="1" dirty="0"/>
              <a:t>兵役配套</a:t>
            </a:r>
            <a:r>
              <a:rPr lang="en-US" altLang="zh-TW" b="1" dirty="0"/>
              <a:t>—</a:t>
            </a:r>
            <a:r>
              <a:rPr lang="zh-TW" altLang="en-US" b="1" dirty="0">
                <a:solidFill>
                  <a:srgbClr val="3366FF"/>
                </a:solidFill>
              </a:rPr>
              <a:t>暫緩徵兵處理</a:t>
            </a:r>
            <a:endParaRPr lang="zh-TW" altLang="en-US" dirty="0"/>
          </a:p>
        </p:txBody>
      </p:sp>
      <p:sp>
        <p:nvSpPr>
          <p:cNvPr id="22" name="投影片編號版面配置區 21">
            <a:extLst>
              <a:ext uri="{FF2B5EF4-FFF2-40B4-BE49-F238E27FC236}">
                <a16:creationId xmlns:a16="http://schemas.microsoft.com/office/drawing/2014/main" id="{EA153080-E794-44B6-A700-9220125F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24</a:t>
            </a:fld>
            <a:endParaRPr lang="zh-TW" altLang="en-US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331F76CB-A155-4CB7-BDFD-1228925CCD71}"/>
              </a:ext>
            </a:extLst>
          </p:cNvPr>
          <p:cNvGrpSpPr/>
          <p:nvPr/>
        </p:nvGrpSpPr>
        <p:grpSpPr>
          <a:xfrm>
            <a:off x="585279" y="1757858"/>
            <a:ext cx="8082469" cy="3761645"/>
            <a:chOff x="1552236" y="2076436"/>
            <a:chExt cx="5519875" cy="3761645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8CE057F7-982B-4C63-9727-1EB01AABFAC2}"/>
                </a:ext>
              </a:extLst>
            </p:cNvPr>
            <p:cNvGrpSpPr/>
            <p:nvPr/>
          </p:nvGrpSpPr>
          <p:grpSpPr>
            <a:xfrm>
              <a:off x="1555632" y="2076436"/>
              <a:ext cx="5516479" cy="1886096"/>
              <a:chOff x="1555632" y="2076436"/>
              <a:chExt cx="5516479" cy="1886096"/>
            </a:xfrm>
          </p:grpSpPr>
          <p:sp>
            <p:nvSpPr>
              <p:cNvPr id="31" name="內容版面配置區 8">
                <a:extLst>
                  <a:ext uri="{FF2B5EF4-FFF2-40B4-BE49-F238E27FC236}">
                    <a16:creationId xmlns:a16="http://schemas.microsoft.com/office/drawing/2014/main" id="{CD67CB96-E74A-4BFA-8F2E-0BF8B107FE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2015" y="2076436"/>
                <a:ext cx="3350096" cy="18860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未出國者：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參與本方案役齡青年，可專案延期徵集至計畫結束或計畫中止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出國者：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參加教育部</a:t>
                </a:r>
                <a:r>
                  <a:rPr lang="zh-TW" altLang="zh-TW" sz="20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，經審查通過之企劃出國者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准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許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出境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32" name="群組 31">
                <a:extLst>
                  <a:ext uri="{FF2B5EF4-FFF2-40B4-BE49-F238E27FC236}">
                    <a16:creationId xmlns:a16="http://schemas.microsoft.com/office/drawing/2014/main" id="{D1EA4B53-06FB-42B7-B58A-5866210BDA6F}"/>
                  </a:ext>
                </a:extLst>
              </p:cNvPr>
              <p:cNvGrpSpPr/>
              <p:nvPr/>
            </p:nvGrpSpPr>
            <p:grpSpPr>
              <a:xfrm>
                <a:off x="1555632" y="2387950"/>
                <a:ext cx="1598089" cy="1260000"/>
                <a:chOff x="1555632" y="1977454"/>
                <a:chExt cx="1598089" cy="1260000"/>
              </a:xfrm>
            </p:grpSpPr>
            <p:sp>
              <p:nvSpPr>
                <p:cNvPr id="34" name="五邊形 24">
                  <a:extLst>
                    <a:ext uri="{FF2B5EF4-FFF2-40B4-BE49-F238E27FC236}">
                      <a16:creationId xmlns:a16="http://schemas.microsoft.com/office/drawing/2014/main" id="{65251BE0-8D8E-4AE1-9DB6-DCE7633DBB12}"/>
                    </a:ext>
                  </a:extLst>
                </p:cNvPr>
                <p:cNvSpPr/>
                <p:nvPr/>
              </p:nvSpPr>
              <p:spPr>
                <a:xfrm>
                  <a:off x="1555632" y="1977454"/>
                  <a:ext cx="1598089" cy="1260000"/>
                </a:xfrm>
                <a:prstGeom prst="homePlat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342BD10C-796E-4CAE-B70A-4F34A7E16B86}"/>
                    </a:ext>
                  </a:extLst>
                </p:cNvPr>
                <p:cNvSpPr/>
                <p:nvPr/>
              </p:nvSpPr>
              <p:spPr>
                <a:xfrm>
                  <a:off x="1555633" y="2305753"/>
                  <a:ext cx="1418302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內政部修法</a:t>
                  </a:r>
                </a:p>
              </p:txBody>
            </p:sp>
          </p:grpSp>
          <p:cxnSp>
            <p:nvCxnSpPr>
              <p:cNvPr id="33" name="直線箭頭接點 23">
                <a:extLst>
                  <a:ext uri="{FF2B5EF4-FFF2-40B4-BE49-F238E27FC236}">
                    <a16:creationId xmlns:a16="http://schemas.microsoft.com/office/drawing/2014/main" id="{FEF4F4F4-4E13-40E7-9654-EEF7BDEFE123}"/>
                  </a:ext>
                </a:extLst>
              </p:cNvPr>
              <p:cNvCxnSpPr/>
              <p:nvPr/>
            </p:nvCxnSpPr>
            <p:spPr>
              <a:xfrm>
                <a:off x="3177966" y="3025880"/>
                <a:ext cx="372289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2064C121-9FDD-4D07-85EA-3182A5DE37A4}"/>
                </a:ext>
              </a:extLst>
            </p:cNvPr>
            <p:cNvGrpSpPr/>
            <p:nvPr/>
          </p:nvGrpSpPr>
          <p:grpSpPr>
            <a:xfrm>
              <a:off x="1552236" y="4578081"/>
              <a:ext cx="5376766" cy="1260000"/>
              <a:chOff x="1552236" y="4475457"/>
              <a:chExt cx="5376766" cy="1260000"/>
            </a:xfrm>
          </p:grpSpPr>
          <p:sp>
            <p:nvSpPr>
              <p:cNvPr id="26" name="內容版面配置區 8">
                <a:extLst>
                  <a:ext uri="{FF2B5EF4-FFF2-40B4-BE49-F238E27FC236}">
                    <a16:creationId xmlns:a16="http://schemas.microsoft.com/office/drawing/2014/main" id="{4A32739A-1BDE-418E-B9B5-6899E7C6B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5995" y="4597555"/>
                <a:ext cx="3233007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青年就業領航計畫（職場體驗）</a:t>
                </a: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青年體驗學習計畫（學習及國際體驗）</a:t>
                </a:r>
              </a:p>
            </p:txBody>
          </p:sp>
          <p:cxnSp>
            <p:nvCxnSpPr>
              <p:cNvPr id="27" name="直線箭頭接點 18">
                <a:extLst>
                  <a:ext uri="{FF2B5EF4-FFF2-40B4-BE49-F238E27FC236}">
                    <a16:creationId xmlns:a16="http://schemas.microsoft.com/office/drawing/2014/main" id="{0EF033E7-C4B0-4FC3-A014-EA8E21AC5BAC}"/>
                  </a:ext>
                </a:extLst>
              </p:cNvPr>
              <p:cNvCxnSpPr/>
              <p:nvPr/>
            </p:nvCxnSpPr>
            <p:spPr>
              <a:xfrm>
                <a:off x="3189754" y="5088236"/>
                <a:ext cx="372289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群組 27">
                <a:extLst>
                  <a:ext uri="{FF2B5EF4-FFF2-40B4-BE49-F238E27FC236}">
                    <a16:creationId xmlns:a16="http://schemas.microsoft.com/office/drawing/2014/main" id="{A74856CD-5900-4E6F-833F-286BB4346900}"/>
                  </a:ext>
                </a:extLst>
              </p:cNvPr>
              <p:cNvGrpSpPr/>
              <p:nvPr/>
            </p:nvGrpSpPr>
            <p:grpSpPr>
              <a:xfrm>
                <a:off x="1552236" y="4475457"/>
                <a:ext cx="1601487" cy="1260000"/>
                <a:chOff x="1552236" y="2302623"/>
                <a:chExt cx="1601487" cy="1260000"/>
              </a:xfrm>
            </p:grpSpPr>
            <p:sp>
              <p:nvSpPr>
                <p:cNvPr id="29" name="五邊形 28">
                  <a:extLst>
                    <a:ext uri="{FF2B5EF4-FFF2-40B4-BE49-F238E27FC236}">
                      <a16:creationId xmlns:a16="http://schemas.microsoft.com/office/drawing/2014/main" id="{E50002E0-5561-4CD6-9CB6-121EC067B250}"/>
                    </a:ext>
                  </a:extLst>
                </p:cNvPr>
                <p:cNvSpPr/>
                <p:nvPr/>
              </p:nvSpPr>
              <p:spPr>
                <a:xfrm>
                  <a:off x="1555633" y="2302623"/>
                  <a:ext cx="1598090" cy="1260000"/>
                </a:xfrm>
                <a:prstGeom prst="homePlate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B9BB0C36-BB8B-4CA4-8BBC-225D060422AF}"/>
                    </a:ext>
                  </a:extLst>
                </p:cNvPr>
                <p:cNvSpPr/>
                <p:nvPr/>
              </p:nvSpPr>
              <p:spPr>
                <a:xfrm>
                  <a:off x="1552236" y="2642867"/>
                  <a:ext cx="1421699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適用範圍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125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66B1D-D6F2-48DA-B864-2107CDD5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7.</a:t>
            </a:r>
            <a:r>
              <a:rPr lang="zh-TW" altLang="en-US" sz="4000" b="1" dirty="0"/>
              <a:t>青年職場輔導及追蹤</a:t>
            </a:r>
            <a:r>
              <a:rPr lang="en-US" altLang="zh-TW" sz="3000" b="1" dirty="0"/>
              <a:t>(1/2)</a:t>
            </a:r>
            <a:endParaRPr lang="zh-TW" altLang="en-US" sz="3000" b="1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0122F-15A0-4592-BFCD-3AB7E3DE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A354DEAD-D30D-48C6-AC23-3C40B2FE761D}"/>
              </a:ext>
            </a:extLst>
          </p:cNvPr>
          <p:cNvSpPr txBox="1">
            <a:spLocks/>
          </p:cNvSpPr>
          <p:nvPr/>
        </p:nvSpPr>
        <p:spPr>
          <a:xfrm>
            <a:off x="2290272" y="2391407"/>
            <a:ext cx="4563455" cy="782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8E8CEA1-6394-406E-A0BE-2FDE2C44CFD0}"/>
              </a:ext>
            </a:extLst>
          </p:cNvPr>
          <p:cNvGrpSpPr/>
          <p:nvPr/>
        </p:nvGrpSpPr>
        <p:grpSpPr>
          <a:xfrm>
            <a:off x="460294" y="1535865"/>
            <a:ext cx="930250" cy="1800000"/>
            <a:chOff x="3094" y="2834"/>
            <a:chExt cx="930250" cy="2340006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圓角矩形 43">
              <a:extLst>
                <a:ext uri="{FF2B5EF4-FFF2-40B4-BE49-F238E27FC236}">
                  <a16:creationId xmlns:a16="http://schemas.microsoft.com/office/drawing/2014/main" id="{D3BCDD67-A44C-41C3-92AE-08118CD026BE}"/>
                </a:ext>
              </a:extLst>
            </p:cNvPr>
            <p:cNvSpPr/>
            <p:nvPr/>
          </p:nvSpPr>
          <p:spPr>
            <a:xfrm>
              <a:off x="3094" y="2834"/>
              <a:ext cx="930250" cy="2340006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>
              <a:extLst>
                <a:ext uri="{FF2B5EF4-FFF2-40B4-BE49-F238E27FC236}">
                  <a16:creationId xmlns:a16="http://schemas.microsoft.com/office/drawing/2014/main" id="{32335611-1B00-4F57-A3F6-40AD87251923}"/>
                </a:ext>
              </a:extLst>
            </p:cNvPr>
            <p:cNvSpPr/>
            <p:nvPr/>
          </p:nvSpPr>
          <p:spPr>
            <a:xfrm>
              <a:off x="21462" y="85194"/>
              <a:ext cx="864000" cy="2234833"/>
            </a:xfrm>
            <a:prstGeom prst="rect">
              <a:avLst/>
            </a:prstGeom>
            <a:solidFill>
              <a:srgbClr val="19A6A6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外聘學者專家</a:t>
              </a:r>
            </a:p>
          </p:txBody>
        </p:sp>
      </p:grpSp>
      <p:sp>
        <p:nvSpPr>
          <p:cNvPr id="13" name="五邊形 41">
            <a:extLst>
              <a:ext uri="{FF2B5EF4-FFF2-40B4-BE49-F238E27FC236}">
                <a16:creationId xmlns:a16="http://schemas.microsoft.com/office/drawing/2014/main" id="{DF15FBD4-23A3-47DA-B563-F9E9864018D0}"/>
              </a:ext>
            </a:extLst>
          </p:cNvPr>
          <p:cNvSpPr/>
          <p:nvPr/>
        </p:nvSpPr>
        <p:spPr>
          <a:xfrm>
            <a:off x="1546826" y="1795351"/>
            <a:ext cx="1938641" cy="1368000"/>
          </a:xfrm>
          <a:prstGeom prst="homePlate">
            <a:avLst>
              <a:gd name="adj" fmla="val 49062"/>
            </a:avLst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75A59FC2-1807-48C6-8324-45B9B49C9D1F}"/>
              </a:ext>
            </a:extLst>
          </p:cNvPr>
          <p:cNvGrpSpPr/>
          <p:nvPr/>
        </p:nvGrpSpPr>
        <p:grpSpPr>
          <a:xfrm>
            <a:off x="1546826" y="3917331"/>
            <a:ext cx="930250" cy="2117555"/>
            <a:chOff x="1089626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圓角矩形 39">
              <a:extLst>
                <a:ext uri="{FF2B5EF4-FFF2-40B4-BE49-F238E27FC236}">
                  <a16:creationId xmlns:a16="http://schemas.microsoft.com/office/drawing/2014/main" id="{E412E332-02B0-42C8-9D11-26F0F666E92E}"/>
                </a:ext>
              </a:extLst>
            </p:cNvPr>
            <p:cNvSpPr/>
            <p:nvPr/>
          </p:nvSpPr>
          <p:spPr>
            <a:xfrm>
              <a:off x="1089626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圓角矩形 8">
              <a:extLst>
                <a:ext uri="{FF2B5EF4-FFF2-40B4-BE49-F238E27FC236}">
                  <a16:creationId xmlns:a16="http://schemas.microsoft.com/office/drawing/2014/main" id="{576B2D08-1CDE-40B5-BF84-63A6AE0B403F}"/>
                </a:ext>
              </a:extLst>
            </p:cNvPr>
            <p:cNvSpPr/>
            <p:nvPr/>
          </p:nvSpPr>
          <p:spPr>
            <a:xfrm>
              <a:off x="1116872" y="2612752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教育學習輔導</a:t>
              </a:r>
              <a:endParaRPr lang="en-US" alt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</a:t>
              </a:r>
              <a:endParaRPr lang="zh-TW" sz="1600" b="1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0BEB6C39-8766-4160-93FB-8D99690FAEC6}"/>
              </a:ext>
            </a:extLst>
          </p:cNvPr>
          <p:cNvGrpSpPr/>
          <p:nvPr/>
        </p:nvGrpSpPr>
        <p:grpSpPr>
          <a:xfrm>
            <a:off x="2555217" y="3917331"/>
            <a:ext cx="930250" cy="2117555"/>
            <a:chOff x="2098017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圓角矩形 37">
              <a:extLst>
                <a:ext uri="{FF2B5EF4-FFF2-40B4-BE49-F238E27FC236}">
                  <a16:creationId xmlns:a16="http://schemas.microsoft.com/office/drawing/2014/main" id="{0375F263-BCAB-4318-9A86-0C5D3C683811}"/>
                </a:ext>
              </a:extLst>
            </p:cNvPr>
            <p:cNvSpPr/>
            <p:nvPr/>
          </p:nvSpPr>
          <p:spPr>
            <a:xfrm>
              <a:off x="2098017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圓角矩形 10">
              <a:extLst>
                <a:ext uri="{FF2B5EF4-FFF2-40B4-BE49-F238E27FC236}">
                  <a16:creationId xmlns:a16="http://schemas.microsoft.com/office/drawing/2014/main" id="{712C6F20-B0A9-4373-B904-1B331AE7BB9B}"/>
                </a:ext>
              </a:extLst>
            </p:cNvPr>
            <p:cNvSpPr/>
            <p:nvPr/>
          </p:nvSpPr>
          <p:spPr>
            <a:xfrm>
              <a:off x="2125263" y="2612752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工作職場輔導</a:t>
              </a:r>
              <a:endParaRPr lang="en-US" alt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勞動部</a:t>
              </a:r>
              <a:endParaRPr lang="zh-TW" sz="1600" b="1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五邊形 35">
            <a:extLst>
              <a:ext uri="{FF2B5EF4-FFF2-40B4-BE49-F238E27FC236}">
                <a16:creationId xmlns:a16="http://schemas.microsoft.com/office/drawing/2014/main" id="{369BC68D-0C97-4902-A02F-E2035B27A2A0}"/>
              </a:ext>
            </a:extLst>
          </p:cNvPr>
          <p:cNvSpPr/>
          <p:nvPr/>
        </p:nvSpPr>
        <p:spPr>
          <a:xfrm>
            <a:off x="3641138" y="1797506"/>
            <a:ext cx="2947032" cy="1368000"/>
          </a:xfrm>
          <a:prstGeom prst="homePlate">
            <a:avLst/>
          </a:prstGeom>
          <a:solidFill>
            <a:srgbClr val="E46C0A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C5423EDC-608E-4C18-B1B3-04079F4790E6}"/>
              </a:ext>
            </a:extLst>
          </p:cNvPr>
          <p:cNvGrpSpPr/>
          <p:nvPr/>
        </p:nvGrpSpPr>
        <p:grpSpPr>
          <a:xfrm>
            <a:off x="3641749" y="3915885"/>
            <a:ext cx="930250" cy="2117555"/>
            <a:chOff x="3184549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圓角矩形 33">
              <a:extLst>
                <a:ext uri="{FF2B5EF4-FFF2-40B4-BE49-F238E27FC236}">
                  <a16:creationId xmlns:a16="http://schemas.microsoft.com/office/drawing/2014/main" id="{8B7B4D2C-F122-41A9-BFF1-01747231365F}"/>
                </a:ext>
              </a:extLst>
            </p:cNvPr>
            <p:cNvSpPr/>
            <p:nvPr/>
          </p:nvSpPr>
          <p:spPr>
            <a:xfrm>
              <a:off x="3184549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圓角矩形 14">
              <a:extLst>
                <a:ext uri="{FF2B5EF4-FFF2-40B4-BE49-F238E27FC236}">
                  <a16:creationId xmlns:a16="http://schemas.microsoft.com/office/drawing/2014/main" id="{CB8122C4-54FD-4657-8449-B237E1DE2408}"/>
                </a:ext>
              </a:extLst>
            </p:cNvPr>
            <p:cNvSpPr/>
            <p:nvPr/>
          </p:nvSpPr>
          <p:spPr>
            <a:xfrm>
              <a:off x="3211795" y="2611306"/>
              <a:ext cx="875758" cy="257461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線上諮商輔導</a:t>
              </a: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D51E8CC7-5C1B-43F0-BC04-545585E655D9}"/>
              </a:ext>
            </a:extLst>
          </p:cNvPr>
          <p:cNvGrpSpPr/>
          <p:nvPr/>
        </p:nvGrpSpPr>
        <p:grpSpPr>
          <a:xfrm>
            <a:off x="4650141" y="3915885"/>
            <a:ext cx="930250" cy="2117555"/>
            <a:chOff x="4192941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圓角矩形 30">
              <a:extLst>
                <a:ext uri="{FF2B5EF4-FFF2-40B4-BE49-F238E27FC236}">
                  <a16:creationId xmlns:a16="http://schemas.microsoft.com/office/drawing/2014/main" id="{E64C8FFE-B2CD-4143-B5C6-D5CF58B4BD78}"/>
                </a:ext>
              </a:extLst>
            </p:cNvPr>
            <p:cNvSpPr/>
            <p:nvPr/>
          </p:nvSpPr>
          <p:spPr>
            <a:xfrm>
              <a:off x="4192941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圓角矩形 16">
              <a:extLst>
                <a:ext uri="{FF2B5EF4-FFF2-40B4-BE49-F238E27FC236}">
                  <a16:creationId xmlns:a16="http://schemas.microsoft.com/office/drawing/2014/main" id="{ED09A004-D249-4121-963B-5CA8AB17FD29}"/>
                </a:ext>
              </a:extLst>
            </p:cNvPr>
            <p:cNvSpPr/>
            <p:nvPr/>
          </p:nvSpPr>
          <p:spPr>
            <a:xfrm>
              <a:off x="4220187" y="2611306"/>
              <a:ext cx="875758" cy="2574610"/>
            </a:xfrm>
            <a:prstGeom prst="rect">
              <a:avLst/>
            </a:prstGeom>
            <a:solidFill>
              <a:srgbClr val="F2750F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預約諮商輔導</a:t>
              </a: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D20B95A7-4490-4784-BFDF-EEDD809E30E1}"/>
              </a:ext>
            </a:extLst>
          </p:cNvPr>
          <p:cNvGrpSpPr/>
          <p:nvPr/>
        </p:nvGrpSpPr>
        <p:grpSpPr>
          <a:xfrm>
            <a:off x="5658532" y="3915885"/>
            <a:ext cx="930250" cy="2117555"/>
            <a:chOff x="5201332" y="2584060"/>
            <a:chExt cx="930250" cy="2629102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圓角矩形 27">
              <a:extLst>
                <a:ext uri="{FF2B5EF4-FFF2-40B4-BE49-F238E27FC236}">
                  <a16:creationId xmlns:a16="http://schemas.microsoft.com/office/drawing/2014/main" id="{EAA6142D-90FA-4273-BC1D-A5B30AA31CAA}"/>
                </a:ext>
              </a:extLst>
            </p:cNvPr>
            <p:cNvSpPr/>
            <p:nvPr/>
          </p:nvSpPr>
          <p:spPr>
            <a:xfrm>
              <a:off x="5201332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圓角矩形 18">
              <a:extLst>
                <a:ext uri="{FF2B5EF4-FFF2-40B4-BE49-F238E27FC236}">
                  <a16:creationId xmlns:a16="http://schemas.microsoft.com/office/drawing/2014/main" id="{231A8FFB-937E-4F15-814F-6AD01B9A9D6E}"/>
                </a:ext>
              </a:extLst>
            </p:cNvPr>
            <p:cNvSpPr/>
            <p:nvPr/>
          </p:nvSpPr>
          <p:spPr>
            <a:xfrm>
              <a:off x="5228578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實地訪問</a:t>
              </a:r>
            </a:p>
          </p:txBody>
        </p:sp>
      </p:grpSp>
      <p:sp>
        <p:nvSpPr>
          <p:cNvPr id="30" name="五邊形 25">
            <a:extLst>
              <a:ext uri="{FF2B5EF4-FFF2-40B4-BE49-F238E27FC236}">
                <a16:creationId xmlns:a16="http://schemas.microsoft.com/office/drawing/2014/main" id="{E09E51CB-4BC7-4CE8-8B07-A32BD29EA645}"/>
              </a:ext>
            </a:extLst>
          </p:cNvPr>
          <p:cNvSpPr/>
          <p:nvPr/>
        </p:nvSpPr>
        <p:spPr>
          <a:xfrm>
            <a:off x="6780576" y="1805383"/>
            <a:ext cx="1938641" cy="1368000"/>
          </a:xfrm>
          <a:prstGeom prst="homePlate">
            <a:avLst/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BDF5C805-F524-4B6E-B2EE-42B17A925494}"/>
              </a:ext>
            </a:extLst>
          </p:cNvPr>
          <p:cNvGrpSpPr/>
          <p:nvPr/>
        </p:nvGrpSpPr>
        <p:grpSpPr>
          <a:xfrm>
            <a:off x="6745064" y="3915885"/>
            <a:ext cx="930250" cy="2117555"/>
            <a:chOff x="6287864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圓角矩形 22">
              <a:extLst>
                <a:ext uri="{FF2B5EF4-FFF2-40B4-BE49-F238E27FC236}">
                  <a16:creationId xmlns:a16="http://schemas.microsoft.com/office/drawing/2014/main" id="{2C065580-BC10-4915-9FB0-C188EF43EA28}"/>
                </a:ext>
              </a:extLst>
            </p:cNvPr>
            <p:cNvSpPr/>
            <p:nvPr/>
          </p:nvSpPr>
          <p:spPr>
            <a:xfrm>
              <a:off x="6287864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圓角矩形 22">
              <a:extLst>
                <a:ext uri="{FF2B5EF4-FFF2-40B4-BE49-F238E27FC236}">
                  <a16:creationId xmlns:a16="http://schemas.microsoft.com/office/drawing/2014/main" id="{DF365EBA-BCA0-4248-BDD6-48A2B905B638}"/>
                </a:ext>
              </a:extLst>
            </p:cNvPr>
            <p:cNvSpPr/>
            <p:nvPr/>
          </p:nvSpPr>
          <p:spPr>
            <a:xfrm>
              <a:off x="6315110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個案輔導</a:t>
              </a: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D2DA7AA2-F892-4430-BC30-057EBDAD260E}"/>
              </a:ext>
            </a:extLst>
          </p:cNvPr>
          <p:cNvGrpSpPr/>
          <p:nvPr/>
        </p:nvGrpSpPr>
        <p:grpSpPr>
          <a:xfrm>
            <a:off x="7753455" y="3915885"/>
            <a:ext cx="930250" cy="2117555"/>
            <a:chOff x="7296255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圓角矩形 20">
              <a:extLst>
                <a:ext uri="{FF2B5EF4-FFF2-40B4-BE49-F238E27FC236}">
                  <a16:creationId xmlns:a16="http://schemas.microsoft.com/office/drawing/2014/main" id="{70B9A5E6-5175-4F7F-A909-CB80A2BDCCD4}"/>
                </a:ext>
              </a:extLst>
            </p:cNvPr>
            <p:cNvSpPr/>
            <p:nvPr/>
          </p:nvSpPr>
          <p:spPr>
            <a:xfrm>
              <a:off x="7296255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圓角矩形 24">
              <a:extLst>
                <a:ext uri="{FF2B5EF4-FFF2-40B4-BE49-F238E27FC236}">
                  <a16:creationId xmlns:a16="http://schemas.microsoft.com/office/drawing/2014/main" id="{64B2BCD2-3BDD-4A06-B9A6-CF8D6B066EF9}"/>
                </a:ext>
              </a:extLst>
            </p:cNvPr>
            <p:cNvSpPr/>
            <p:nvPr/>
          </p:nvSpPr>
          <p:spPr>
            <a:xfrm>
              <a:off x="7323501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轉介輔導</a:t>
              </a:r>
            </a:p>
          </p:txBody>
        </p:sp>
      </p:grpSp>
      <p:sp>
        <p:nvSpPr>
          <p:cNvPr id="37" name="向下箭號 3">
            <a:extLst>
              <a:ext uri="{FF2B5EF4-FFF2-40B4-BE49-F238E27FC236}">
                <a16:creationId xmlns:a16="http://schemas.microsoft.com/office/drawing/2014/main" id="{F7D4AA91-5AAB-4E8F-8814-5DC6E1D98E0D}"/>
              </a:ext>
            </a:extLst>
          </p:cNvPr>
          <p:cNvSpPr/>
          <p:nvPr/>
        </p:nvSpPr>
        <p:spPr>
          <a:xfrm>
            <a:off x="2470426" y="3192304"/>
            <a:ext cx="45719" cy="72358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8" name="向下箭號 45">
            <a:extLst>
              <a:ext uri="{FF2B5EF4-FFF2-40B4-BE49-F238E27FC236}">
                <a16:creationId xmlns:a16="http://schemas.microsoft.com/office/drawing/2014/main" id="{A5A15A07-A97D-4FE4-BD7F-F93EF0FAE4AF}"/>
              </a:ext>
            </a:extLst>
          </p:cNvPr>
          <p:cNvSpPr/>
          <p:nvPr/>
        </p:nvSpPr>
        <p:spPr>
          <a:xfrm flipH="1">
            <a:off x="7668665" y="3215695"/>
            <a:ext cx="45719" cy="72358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9" name="向下箭號 46">
            <a:extLst>
              <a:ext uri="{FF2B5EF4-FFF2-40B4-BE49-F238E27FC236}">
                <a16:creationId xmlns:a16="http://schemas.microsoft.com/office/drawing/2014/main" id="{6C8A7B7E-489B-4603-97AC-9075E9740441}"/>
              </a:ext>
            </a:extLst>
          </p:cNvPr>
          <p:cNvSpPr/>
          <p:nvPr/>
        </p:nvSpPr>
        <p:spPr>
          <a:xfrm flipH="1">
            <a:off x="5042105" y="3215696"/>
            <a:ext cx="45914" cy="6301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0" name="圓角矩形 5">
            <a:extLst>
              <a:ext uri="{FF2B5EF4-FFF2-40B4-BE49-F238E27FC236}">
                <a16:creationId xmlns:a16="http://schemas.microsoft.com/office/drawing/2014/main" id="{B5AACE2C-53E8-4559-9049-E78E91372446}"/>
              </a:ext>
            </a:extLst>
          </p:cNvPr>
          <p:cNvSpPr/>
          <p:nvPr/>
        </p:nvSpPr>
        <p:spPr>
          <a:xfrm>
            <a:off x="1519581" y="1547927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教育部與勞動部共同組成</a:t>
            </a:r>
            <a:endParaRPr lang="zh-TW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圓角矩形 47">
            <a:extLst>
              <a:ext uri="{FF2B5EF4-FFF2-40B4-BE49-F238E27FC236}">
                <a16:creationId xmlns:a16="http://schemas.microsoft.com/office/drawing/2014/main" id="{6831B5B5-E613-40CC-90DE-528F643A001F}"/>
              </a:ext>
            </a:extLst>
          </p:cNvPr>
          <p:cNvSpPr/>
          <p:nvPr/>
        </p:nvSpPr>
        <p:spPr>
          <a:xfrm>
            <a:off x="6745676" y="1571374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</a:p>
        </p:txBody>
      </p:sp>
      <p:sp>
        <p:nvSpPr>
          <p:cNvPr id="47" name="圓角矩形 48">
            <a:extLst>
              <a:ext uri="{FF2B5EF4-FFF2-40B4-BE49-F238E27FC236}">
                <a16:creationId xmlns:a16="http://schemas.microsoft.com/office/drawing/2014/main" id="{35C26828-9F30-4444-982A-B4B9EC9C2E68}"/>
              </a:ext>
            </a:extLst>
          </p:cNvPr>
          <p:cNvSpPr/>
          <p:nvPr/>
        </p:nvSpPr>
        <p:spPr>
          <a:xfrm>
            <a:off x="3614504" y="1557386"/>
            <a:ext cx="2356550" cy="1800000"/>
          </a:xfrm>
          <a:prstGeom prst="roundRect">
            <a:avLst/>
          </a:prstGeom>
          <a:solidFill>
            <a:srgbClr val="F2750F"/>
          </a:solidFill>
          <a:ln>
            <a:solidFill>
              <a:srgbClr val="F27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</a:p>
        </p:txBody>
      </p:sp>
    </p:spTree>
    <p:extLst>
      <p:ext uri="{BB962C8B-B14F-4D97-AF65-F5344CB8AC3E}">
        <p14:creationId xmlns:p14="http://schemas.microsoft.com/office/powerpoint/2010/main" val="17179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66B1D-D6F2-48DA-B864-2107CDD5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7.</a:t>
            </a:r>
            <a:r>
              <a:rPr lang="zh-TW" altLang="en-US" sz="4000" b="1" dirty="0"/>
              <a:t>青年職場輔導及追蹤</a:t>
            </a:r>
            <a:r>
              <a:rPr lang="en-US" altLang="zh-TW" sz="3000" b="1" dirty="0"/>
              <a:t>(2/2)</a:t>
            </a:r>
            <a:endParaRPr lang="zh-TW" altLang="en-US" sz="3000" b="1" dirty="0"/>
          </a:p>
        </p:txBody>
      </p:sp>
      <p:sp>
        <p:nvSpPr>
          <p:cNvPr id="42" name="標題 1">
            <a:extLst>
              <a:ext uri="{FF2B5EF4-FFF2-40B4-BE49-F238E27FC236}">
                <a16:creationId xmlns:a16="http://schemas.microsoft.com/office/drawing/2014/main" id="{934A4A26-0A96-449E-978C-B59A1F39CA18}"/>
              </a:ext>
            </a:extLst>
          </p:cNvPr>
          <p:cNvSpPr txBox="1">
            <a:spLocks/>
          </p:cNvSpPr>
          <p:nvPr/>
        </p:nvSpPr>
        <p:spPr>
          <a:xfrm>
            <a:off x="4750327" y="1060220"/>
            <a:ext cx="3992815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  <a:r>
              <a:rPr lang="zh-TW" altLang="en-US" sz="28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工作職場輔導</a:t>
            </a:r>
          </a:p>
        </p:txBody>
      </p:sp>
      <p:sp>
        <p:nvSpPr>
          <p:cNvPr id="43" name="標題 1">
            <a:extLst>
              <a:ext uri="{FF2B5EF4-FFF2-40B4-BE49-F238E27FC236}">
                <a16:creationId xmlns:a16="http://schemas.microsoft.com/office/drawing/2014/main" id="{793658CC-1BC9-44AF-837E-22D0551C8A45}"/>
              </a:ext>
            </a:extLst>
          </p:cNvPr>
          <p:cNvSpPr txBox="1">
            <a:spLocks/>
          </p:cNvSpPr>
          <p:nvPr/>
        </p:nvSpPr>
        <p:spPr>
          <a:xfrm>
            <a:off x="140973" y="1049752"/>
            <a:ext cx="4909009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教育部青年署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  <a:r>
              <a:rPr lang="zh-TW" altLang="en-US" sz="28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教育學習輔導</a:t>
            </a:r>
          </a:p>
        </p:txBody>
      </p:sp>
      <p:graphicFrame>
        <p:nvGraphicFramePr>
          <p:cNvPr id="44" name="資料庫圖表 43">
            <a:extLst>
              <a:ext uri="{FF2B5EF4-FFF2-40B4-BE49-F238E27FC236}">
                <a16:creationId xmlns:a16="http://schemas.microsoft.com/office/drawing/2014/main" id="{7853C67A-B424-4D29-8747-6651F2EC4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184827"/>
              </p:ext>
            </p:extLst>
          </p:nvPr>
        </p:nvGraphicFramePr>
        <p:xfrm>
          <a:off x="4854895" y="1967758"/>
          <a:ext cx="3780000" cy="386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5" name="資料庫圖表 44">
            <a:extLst>
              <a:ext uri="{FF2B5EF4-FFF2-40B4-BE49-F238E27FC236}">
                <a16:creationId xmlns:a16="http://schemas.microsoft.com/office/drawing/2014/main" id="{D657F4E3-C742-465E-A75E-6BD269FC3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067479"/>
              </p:ext>
            </p:extLst>
          </p:nvPr>
        </p:nvGraphicFramePr>
        <p:xfrm>
          <a:off x="548305" y="1967758"/>
          <a:ext cx="3780000" cy="386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6" name="文字方塊 45">
            <a:extLst>
              <a:ext uri="{FF2B5EF4-FFF2-40B4-BE49-F238E27FC236}">
                <a16:creationId xmlns:a16="http://schemas.microsoft.com/office/drawing/2014/main" id="{C17B90C1-E078-41F8-B1A5-375B9D7CC876}"/>
              </a:ext>
            </a:extLst>
          </p:cNvPr>
          <p:cNvSpPr txBox="1"/>
          <p:nvPr/>
        </p:nvSpPr>
        <p:spPr>
          <a:xfrm>
            <a:off x="4881528" y="2175983"/>
            <a:ext cx="298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工作崗位訓練內容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0122F-15A0-4592-BFCD-3AB7E3DE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5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66B1D-D6F2-48DA-B864-2107CDD5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8.</a:t>
            </a:r>
            <a:r>
              <a:rPr lang="zh-TW" altLang="en-US" sz="4000" b="1" dirty="0"/>
              <a:t>重要事項</a:t>
            </a:r>
            <a:r>
              <a:rPr lang="en-US" altLang="zh-TW" sz="3000" b="1" dirty="0"/>
              <a:t>(</a:t>
            </a:r>
            <a:r>
              <a:rPr lang="en-US" altLang="zh-TW" sz="3000" b="1" dirty="0" smtClean="0"/>
              <a:t>1)</a:t>
            </a:r>
            <a:endParaRPr lang="zh-TW" altLang="en-US" sz="3000" b="1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0122F-15A0-4592-BFCD-3AB7E3DE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27</a:t>
            </a:fld>
            <a:endParaRPr lang="zh-TW" altLang="en-US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0BFE294-11BA-4F0E-872D-2EDA32B1D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87209"/>
              </p:ext>
            </p:extLst>
          </p:nvPr>
        </p:nvGraphicFramePr>
        <p:xfrm>
          <a:off x="648730" y="1043178"/>
          <a:ext cx="7740000" cy="551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完成時間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縣市教育局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處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青年署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113/5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~113/10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推薦校園種子教師（原種子教師表現佳者，可再推薦）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校園種子教師完成培訓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訂定學校執行小組設置要點與組成該小組（若已訂有該要點且無須修改，本項可略）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推動學生生涯輔導，並對校內學生、導師與家長展開方案宣導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教育部辦理方案宣導輔導團暨青年職場輔導團共識會議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教育部辦理種子教師培訓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113/11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5"/>
                      </a:pPr>
                      <a:r>
                        <a:rPr lang="zh-TW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學生填寫線上申請書</a:t>
                      </a:r>
                    </a:p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zh-TW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學校輔導有意願學生撰寫申請書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 startAt="5"/>
                      </a:pP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(113/11~114/3/17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日上午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時止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3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教育部辦理學生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家長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說明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會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113/12~114/1</a:t>
                      </a:r>
                      <a:endParaRPr lang="zh-TW" sz="32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5"/>
                      </a:pP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4"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教育部回饋</a:t>
                      </a: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目前申請結果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給勞動部及各部會</a:t>
                      </a:r>
                    </a:p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4"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教育部邀集各部會召開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年度執行情形檢討與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年度職缺開發及就業媒合協商會議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114/1~</a:t>
                      </a:r>
                    </a:p>
                    <a:p>
                      <a:pPr algn="ctr"/>
                      <a:r>
                        <a:rPr lang="en-US" altLang="zh-TW" sz="32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114/3/17</a:t>
                      </a:r>
                      <a:endParaRPr lang="zh-TW" sz="32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5"/>
                      </a:pP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6"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勞動部開放職缺提報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lvl="0" indent="0" algn="just" defTabSz="457200" rtl="0" eaLnBrk="1" latinLnBrk="0" hangingPunct="1">
                        <a:buFont typeface="+mj-lt"/>
                        <a:buNone/>
                      </a:pP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(114/3/18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下午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時止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4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66B1D-D6F2-48DA-B864-2107CDD5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8.</a:t>
            </a:r>
            <a:r>
              <a:rPr lang="zh-TW" altLang="en-US" sz="4000" b="1" dirty="0"/>
              <a:t>重要事項</a:t>
            </a:r>
            <a:r>
              <a:rPr lang="en-US" altLang="zh-TW" sz="3000" b="1" dirty="0"/>
              <a:t>(</a:t>
            </a:r>
            <a:r>
              <a:rPr lang="en-US" altLang="zh-TW" sz="3000" b="1" dirty="0" smtClean="0"/>
              <a:t>2)</a:t>
            </a:r>
            <a:endParaRPr lang="zh-TW" altLang="en-US" sz="3000" b="1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0122F-15A0-4592-BFCD-3AB7E3DE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28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73BFFA0-2037-4349-91C0-41AB94F9D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68044"/>
              </p:ext>
            </p:extLst>
          </p:nvPr>
        </p:nvGraphicFramePr>
        <p:xfrm>
          <a:off x="628650" y="921714"/>
          <a:ext cx="7740000" cy="566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完成時間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</a:t>
                      </a:r>
                      <a:r>
                        <a:rPr lang="zh-TW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縣市教育局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處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青年署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114/3/17</a:t>
                      </a:r>
                    </a:p>
                    <a:p>
                      <a:pPr algn="ctr"/>
                      <a:r>
                        <a:rPr lang="en-US" altLang="zh-TW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  <a:p>
                      <a:pPr algn="ctr"/>
                      <a:r>
                        <a:rPr lang="en-US" altLang="zh-TW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114/4/11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7"/>
                      </a:pPr>
                      <a:r>
                        <a:rPr lang="zh-TW" alt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執行小組指派學校教師完成輔導綜合考評</a:t>
                      </a:r>
                    </a:p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zh-TW" alt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執行小組進行初審，上傳執行小組會議紀錄與簽到表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7"/>
                      </a:pPr>
                      <a:r>
                        <a:rPr lang="zh-TW" alt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勞動部公布職缺類別</a:t>
                      </a:r>
                      <a:endParaRPr lang="en-US" alt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zh-TW" alt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教育部邀集各部會召開</a:t>
                      </a: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年度職缺開發及就業媒合協商會議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114/4</a:t>
                      </a:r>
                      <a:r>
                        <a:rPr lang="zh-TW" altLang="en-US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</a:p>
                    <a:p>
                      <a:pPr algn="ctr"/>
                      <a:r>
                        <a:rPr lang="en-US" altLang="zh-TW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月底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學校通知學生複審結果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教育部辦理複審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教育部提供學生推薦名單給勞動部及學校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勞動部分批公布職缺內容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114/6</a:t>
                      </a:r>
                      <a:r>
                        <a:rPr lang="zh-TW" altLang="en-US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altLang="zh-TW" sz="2800" kern="100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114/8</a:t>
                      </a:r>
                      <a:r>
                        <a:rPr lang="zh-TW" altLang="en-US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10"/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青年參與職缺媒合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12"/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勞動部辦理青年就業媒合</a:t>
                      </a:r>
                      <a:endParaRPr lang="en-US" altLang="zh-TW" sz="18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en-US" altLang="zh-TW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en-US" altLang="zh-TW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altLang="zh-TW" sz="2800" kern="100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  <a:p>
                      <a:pPr algn="ctr"/>
                      <a:r>
                        <a:rPr lang="en-US" altLang="zh-TW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114/9</a:t>
                      </a:r>
                      <a:r>
                        <a:rPr lang="zh-TW" altLang="en-US" sz="280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11"/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青年展開生涯探索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13"/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教育部及勞動部進行職場輔導及追蹤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DC82A-61A1-45CE-9A61-C9FC5D27C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6357"/>
            <a:ext cx="7886700" cy="829634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</a:rPr>
              <a:t>二、方案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說明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:\jpg\擷取_2017_07_04_15_18_36_735.png">
            <a:extLst>
              <a:ext uri="{FF2B5EF4-FFF2-40B4-BE49-F238E27FC236}">
                <a16:creationId xmlns:a16="http://schemas.microsoft.com/office/drawing/2014/main" id="{4B119290-3E01-4BFD-84C6-08F28F68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70" y="1605971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jpg\擷取_2017_07_04_15_18_45_340.png">
            <a:extLst>
              <a:ext uri="{FF2B5EF4-FFF2-40B4-BE49-F238E27FC236}">
                <a16:creationId xmlns:a16="http://schemas.microsoft.com/office/drawing/2014/main" id="{5B70BBF4-2185-4C5B-B43E-A60A7A2A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000" y="1605970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jpg\擷取_2017_07_04_15_18_50_575.png">
            <a:extLst>
              <a:ext uri="{FF2B5EF4-FFF2-40B4-BE49-F238E27FC236}">
                <a16:creationId xmlns:a16="http://schemas.microsoft.com/office/drawing/2014/main" id="{4806F2AC-0CA6-4BA3-A280-3359B5915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000" y="5919632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jpg\擷取_2017_07_04_15_18_54_625.png">
            <a:extLst>
              <a:ext uri="{FF2B5EF4-FFF2-40B4-BE49-F238E27FC236}">
                <a16:creationId xmlns:a16="http://schemas.microsoft.com/office/drawing/2014/main" id="{D0B6292A-59B5-436E-B9EB-6C2944F7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0001" y="1605969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7AF8AB9-9CDF-44C0-B763-FBA8DA4515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29" y="2065090"/>
            <a:ext cx="9000000" cy="387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D2AE8980-CC40-48C8-A1A8-9EA2FCD0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A4CA1583-CEF4-41EF-8280-4E12E1B11F10}"/>
              </a:ext>
            </a:extLst>
          </p:cNvPr>
          <p:cNvSpPr txBox="1">
            <a:spLocks/>
          </p:cNvSpPr>
          <p:nvPr/>
        </p:nvSpPr>
        <p:spPr>
          <a:xfrm>
            <a:off x="222097" y="1072376"/>
            <a:ext cx="4871013" cy="3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青年教育與就業儲蓄帳戶方案架構圖</a:t>
            </a:r>
          </a:p>
        </p:txBody>
      </p:sp>
      <p:sp>
        <p:nvSpPr>
          <p:cNvPr id="3" name="橢圓 2"/>
          <p:cNvSpPr/>
          <p:nvPr/>
        </p:nvSpPr>
        <p:spPr>
          <a:xfrm>
            <a:off x="4476916" y="1804439"/>
            <a:ext cx="2470639" cy="26011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8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66B1D-D6F2-48DA-B864-2107CDD5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8.</a:t>
            </a:r>
            <a:r>
              <a:rPr lang="zh-TW" altLang="en-US" sz="4000" b="1" dirty="0"/>
              <a:t>重要事項</a:t>
            </a:r>
            <a:r>
              <a:rPr lang="en-US" altLang="zh-TW" sz="3000" b="1" dirty="0" smtClean="0"/>
              <a:t>(3)</a:t>
            </a:r>
            <a:endParaRPr lang="zh-TW" altLang="en-US" sz="3000" b="1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0122F-15A0-4592-BFCD-3AB7E3DE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12" name="文字方塊 3">
            <a:extLst>
              <a:ext uri="{FF2B5EF4-FFF2-40B4-BE49-F238E27FC236}">
                <a16:creationId xmlns:a16="http://schemas.microsoft.com/office/drawing/2014/main" id="{FAEC5267-C649-4833-A7D2-14749F9F4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58" y="1381812"/>
            <a:ext cx="43197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進修規定及儲蓄金補助規定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14673E3-9BC1-425C-89AF-6E98ACEFC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862543"/>
              </p:ext>
            </p:extLst>
          </p:nvPr>
        </p:nvGraphicFramePr>
        <p:xfrm>
          <a:off x="722489" y="2122279"/>
          <a:ext cx="7529690" cy="29308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166">
                  <a:extLst>
                    <a:ext uri="{9D8B030D-6E8A-4147-A177-3AD203B41FA5}">
                      <a16:colId xmlns:a16="http://schemas.microsoft.com/office/drawing/2014/main" val="622668340"/>
                    </a:ext>
                  </a:extLst>
                </a:gridCol>
                <a:gridCol w="1436166">
                  <a:extLst>
                    <a:ext uri="{9D8B030D-6E8A-4147-A177-3AD203B41FA5}">
                      <a16:colId xmlns:a16="http://schemas.microsoft.com/office/drawing/2014/main" val="1634457944"/>
                    </a:ext>
                  </a:extLst>
                </a:gridCol>
                <a:gridCol w="1436166">
                  <a:extLst>
                    <a:ext uri="{9D8B030D-6E8A-4147-A177-3AD203B41FA5}">
                      <a16:colId xmlns:a16="http://schemas.microsoft.com/office/drawing/2014/main" val="3588041820"/>
                    </a:ext>
                  </a:extLst>
                </a:gridCol>
              </a:tblGrid>
              <a:tr h="54275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方案執行期間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7792"/>
                  </a:ext>
                </a:extLst>
              </a:tr>
              <a:tr h="796041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具有正式學籍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之學位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日間學制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041"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進修學制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04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未具正式學籍之學位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zh-TW" altLang="en-US" sz="14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儷黑 Std W3"/>
                        </a:rPr>
                        <a:t>進修推廣學分課程、技能證照課程</a:t>
                      </a:r>
                      <a:endParaRPr lang="en-US" altLang="zh-TW" sz="1400" b="1" kern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3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儷黑 Std W3"/>
                        </a:rPr>
                        <a:t>或在職訓練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05921837-C4F3-460A-AD56-1EBCEE8F792C}"/>
              </a:ext>
            </a:extLst>
          </p:cNvPr>
          <p:cNvSpPr txBox="1">
            <a:spLocks/>
          </p:cNvSpPr>
          <p:nvPr/>
        </p:nvSpPr>
        <p:spPr>
          <a:xfrm>
            <a:off x="628649" y="5240886"/>
            <a:ext cx="7372351" cy="1042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200" b="1" dirty="0"/>
              <a:t>青年於</a:t>
            </a:r>
            <a:r>
              <a:rPr lang="zh-TW" altLang="en-US" sz="2200" b="1" dirty="0"/>
              <a:t>方案</a:t>
            </a:r>
            <a:r>
              <a:rPr lang="zh-TW" altLang="zh-TW" sz="2200" b="1" dirty="0"/>
              <a:t>期間內若有違反進修規定，經查證屬實者，</a:t>
            </a:r>
            <a:r>
              <a:rPr lang="zh-TW" altLang="zh-TW" sz="2200" b="1" dirty="0">
                <a:solidFill>
                  <a:srgbClr val="C00000"/>
                </a:solidFill>
              </a:rPr>
              <a:t>違反期間不予補助</a:t>
            </a:r>
            <a:r>
              <a:rPr lang="zh-TW" altLang="zh-TW" sz="2200" b="1" dirty="0"/>
              <a:t>；且經通知限期改善而</a:t>
            </a:r>
            <a:r>
              <a:rPr lang="zh-TW" altLang="zh-TW" sz="2200" b="1" dirty="0">
                <a:solidFill>
                  <a:srgbClr val="C00000"/>
                </a:solidFill>
              </a:rPr>
              <a:t>未屆時改善者，視同退出本方案</a:t>
            </a:r>
            <a:r>
              <a:rPr lang="zh-TW" altLang="zh-TW" sz="2200" b="1" dirty="0"/>
              <a:t>。</a:t>
            </a:r>
            <a:endParaRPr lang="zh-TW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2922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66B1D-D6F2-48DA-B864-2107CDD5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8.</a:t>
            </a:r>
            <a:r>
              <a:rPr lang="zh-TW" altLang="en-US" sz="4000" b="1" dirty="0"/>
              <a:t>重要事項</a:t>
            </a:r>
            <a:r>
              <a:rPr lang="en-US" altLang="zh-TW" sz="3000" b="1" dirty="0" smtClean="0"/>
              <a:t>(</a:t>
            </a:r>
            <a:r>
              <a:rPr lang="en-US" altLang="zh-TW" sz="3000" b="1" dirty="0" smtClean="0"/>
              <a:t>4-1)</a:t>
            </a:r>
            <a:endParaRPr lang="zh-TW" altLang="en-US" sz="3000" b="1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0122F-15A0-4592-BFCD-3AB7E3DE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12" name="文字方塊 3">
            <a:extLst>
              <a:ext uri="{FF2B5EF4-FFF2-40B4-BE49-F238E27FC236}">
                <a16:creationId xmlns:a16="http://schemas.microsoft.com/office/drawing/2014/main" id="{FAEC5267-C649-4833-A7D2-14749F9F4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12" y="1043903"/>
            <a:ext cx="50123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學生申請、配套措施及完成計畫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99989468-E210-4860-A1F5-760DF0060248}"/>
              </a:ext>
            </a:extLst>
          </p:cNvPr>
          <p:cNvSpPr txBox="1">
            <a:spLocks/>
          </p:cNvSpPr>
          <p:nvPr/>
        </p:nvSpPr>
        <p:spPr>
          <a:xfrm>
            <a:off x="0" y="1484391"/>
            <a:ext cx="8954807" cy="2641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2800" b="1" dirty="0" smtClean="0">
                <a:solidFill>
                  <a:srgbClr val="C00000"/>
                </a:solidFill>
              </a:rPr>
              <a:t>先</a:t>
            </a:r>
            <a:r>
              <a:rPr lang="zh-TW" altLang="en-US" sz="2800" b="1" dirty="0">
                <a:solidFill>
                  <a:srgbClr val="C00000"/>
                </a:solidFill>
              </a:rPr>
              <a:t>報名方案（每年</a:t>
            </a:r>
            <a:r>
              <a:rPr lang="en-US" altLang="zh-TW" sz="2800" b="1" dirty="0">
                <a:solidFill>
                  <a:srgbClr val="C00000"/>
                </a:solidFill>
              </a:rPr>
              <a:t>3</a:t>
            </a:r>
            <a:r>
              <a:rPr lang="zh-TW" altLang="en-US" sz="2800" b="1" dirty="0">
                <a:solidFill>
                  <a:srgbClr val="C00000"/>
                </a:solidFill>
              </a:rPr>
              <a:t>月</a:t>
            </a:r>
            <a:r>
              <a:rPr lang="en-US" altLang="zh-TW" sz="2800" b="1" dirty="0">
                <a:solidFill>
                  <a:srgbClr val="C00000"/>
                </a:solidFill>
              </a:rPr>
              <a:t>16</a:t>
            </a:r>
            <a:r>
              <a:rPr lang="zh-TW" altLang="en-US" sz="2800" b="1" dirty="0">
                <a:solidFill>
                  <a:srgbClr val="C00000"/>
                </a:solidFill>
              </a:rPr>
              <a:t>日前）</a:t>
            </a:r>
            <a:r>
              <a:rPr lang="zh-TW" altLang="en-US" sz="2800" dirty="0"/>
              <a:t>，避免因後續升學考試成績不理想，想參與方案時又錯過報名期限</a:t>
            </a:r>
            <a:endParaRPr lang="en-US" altLang="zh-TW" sz="2800" dirty="0"/>
          </a:p>
          <a:p>
            <a:pPr algn="just">
              <a:spcBef>
                <a:spcPts val="1200"/>
              </a:spcBef>
            </a:pPr>
            <a:r>
              <a:rPr lang="zh-TW" altLang="en-US" sz="2800" dirty="0"/>
              <a:t>無論</a:t>
            </a:r>
            <a:r>
              <a:rPr lang="zh-TW" altLang="en-US" sz="2800" dirty="0" smtClean="0"/>
              <a:t>學生有</a:t>
            </a:r>
            <a:r>
              <a:rPr lang="zh-TW" altLang="en-US" sz="2800" dirty="0"/>
              <a:t>無意願繼續升學</a:t>
            </a:r>
            <a:r>
              <a:rPr lang="zh-TW" altLang="en-US" sz="2800" dirty="0" smtClean="0"/>
              <a:t>，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一定</a:t>
            </a:r>
            <a:r>
              <a:rPr lang="zh-TW" altLang="en-US" sz="2800" b="1" dirty="0">
                <a:solidFill>
                  <a:srgbClr val="C00000"/>
                </a:solidFill>
              </a:rPr>
              <a:t>要參加統測或學測</a:t>
            </a:r>
            <a:r>
              <a:rPr lang="zh-TW" altLang="en-US" sz="2800" dirty="0"/>
              <a:t>，錄取大學</a:t>
            </a:r>
            <a:r>
              <a:rPr lang="zh-TW" altLang="en-US" sz="2800" dirty="0" smtClean="0"/>
              <a:t>後辦理</a:t>
            </a:r>
            <a:r>
              <a:rPr lang="zh-TW" altLang="en-US" sz="2800" u="sng" dirty="0"/>
              <a:t>保留入學資格或休學</a:t>
            </a:r>
            <a:r>
              <a:rPr lang="zh-TW" altLang="en-US" sz="2800" dirty="0"/>
              <a:t>，完成計畫後，能順利直接銜接入學，或使用就學配套再次申請其他有志趣之校系</a:t>
            </a:r>
            <a:endParaRPr lang="en-US" altLang="zh-TW" sz="2800" dirty="0"/>
          </a:p>
          <a:p>
            <a:pPr marL="593725" indent="-216000" algn="just">
              <a:spcBef>
                <a:spcPts val="600"/>
              </a:spcBef>
              <a:buSzPct val="100000"/>
              <a:buFont typeface="微軟正黑體" panose="020B0604030504040204" pitchFamily="34" charset="-120"/>
              <a:buChar char="◆"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</a:rPr>
              <a:t>統測 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甄選入學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93725" indent="-216000" algn="just">
              <a:spcBef>
                <a:spcPts val="600"/>
              </a:spcBef>
              <a:buSzPct val="100000"/>
              <a:buFont typeface="微軟正黑體" panose="020B0604030504040204" pitchFamily="34" charset="-120"/>
              <a:buChar char="◆"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</a:rPr>
              <a:t>學測 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申請入學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593725" indent="-216000" algn="just">
              <a:spcBef>
                <a:spcPts val="600"/>
              </a:spcBef>
              <a:buSzPct val="100000"/>
              <a:buFont typeface="微軟正黑體" panose="020B0604030504040204" pitchFamily="34" charset="-120"/>
              <a:buChar char="◆"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</a:rPr>
              <a:t>保留入學資格或休學 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彈性選系</a:t>
            </a:r>
            <a:endParaRPr lang="zh-TW" altLang="zh-TW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zh-TW" altLang="zh-TW" sz="1800" dirty="0"/>
          </a:p>
          <a:p>
            <a:pPr>
              <a:lnSpc>
                <a:spcPct val="120000"/>
              </a:lnSpc>
            </a:pPr>
            <a:endParaRPr lang="en-US" altLang="zh-TW" sz="1800" dirty="0"/>
          </a:p>
          <a:p>
            <a:pPr>
              <a:lnSpc>
                <a:spcPct val="120000"/>
              </a:lnSpc>
            </a:pPr>
            <a:endParaRPr lang="zh-TW" altLang="en-US" sz="1800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432D5C3C-F383-46C7-A03F-DCC875B0D0DC}"/>
              </a:ext>
            </a:extLst>
          </p:cNvPr>
          <p:cNvSpPr txBox="1">
            <a:spLocks/>
          </p:cNvSpPr>
          <p:nvPr/>
        </p:nvSpPr>
        <p:spPr>
          <a:xfrm>
            <a:off x="46046" y="4115367"/>
            <a:ext cx="9051907" cy="24676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zh-TW" sz="1800" dirty="0"/>
          </a:p>
          <a:p>
            <a:pPr>
              <a:lnSpc>
                <a:spcPct val="120000"/>
              </a:lnSpc>
            </a:pP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556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66B1D-D6F2-48DA-B864-2107CDD5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8.</a:t>
            </a:r>
            <a:r>
              <a:rPr lang="zh-TW" altLang="en-US" sz="4000" b="1" dirty="0"/>
              <a:t>重要事項</a:t>
            </a:r>
            <a:r>
              <a:rPr lang="en-US" altLang="zh-TW" sz="3000" b="1" dirty="0" smtClean="0"/>
              <a:t>(</a:t>
            </a:r>
            <a:r>
              <a:rPr lang="en-US" altLang="zh-TW" sz="3000" b="1" dirty="0" smtClean="0"/>
              <a:t>4-2)</a:t>
            </a:r>
            <a:endParaRPr lang="zh-TW" altLang="en-US" sz="3000" b="1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0122F-15A0-4592-BFCD-3AB7E3DE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12" name="文字方塊 3">
            <a:extLst>
              <a:ext uri="{FF2B5EF4-FFF2-40B4-BE49-F238E27FC236}">
                <a16:creationId xmlns:a16="http://schemas.microsoft.com/office/drawing/2014/main" id="{FAEC5267-C649-4833-A7D2-14749F9F4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12" y="993132"/>
            <a:ext cx="50123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學生申請、配套措施及完成計畫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432D5C3C-F383-46C7-A03F-DCC875B0D0DC}"/>
              </a:ext>
            </a:extLst>
          </p:cNvPr>
          <p:cNvSpPr txBox="1">
            <a:spLocks/>
          </p:cNvSpPr>
          <p:nvPr/>
        </p:nvSpPr>
        <p:spPr>
          <a:xfrm>
            <a:off x="120712" y="1536346"/>
            <a:ext cx="8665069" cy="24676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就學配套及完成計畫資格認定以「日」方式計算，</a:t>
            </a:r>
            <a:r>
              <a:rPr lang="en-US" altLang="zh-TW" b="1" dirty="0">
                <a:solidFill>
                  <a:srgbClr val="C00000"/>
                </a:solidFill>
              </a:rPr>
              <a:t>2</a:t>
            </a:r>
            <a:r>
              <a:rPr lang="zh-TW" altLang="en-US" b="1" dirty="0">
                <a:solidFill>
                  <a:srgbClr val="C00000"/>
                </a:solidFill>
              </a:rPr>
              <a:t>年計畫者，至少應累計</a:t>
            </a:r>
            <a:r>
              <a:rPr lang="en-US" altLang="zh-TW" b="1" dirty="0">
                <a:solidFill>
                  <a:srgbClr val="C00000"/>
                </a:solidFill>
              </a:rPr>
              <a:t>600</a:t>
            </a:r>
            <a:r>
              <a:rPr lang="zh-TW" altLang="en-US" b="1" dirty="0">
                <a:solidFill>
                  <a:srgbClr val="C00000"/>
                </a:solidFill>
              </a:rPr>
              <a:t>日以上；</a:t>
            </a:r>
            <a:r>
              <a:rPr lang="en-US" altLang="zh-TW" b="1" dirty="0">
                <a:solidFill>
                  <a:srgbClr val="C00000"/>
                </a:solidFill>
              </a:rPr>
              <a:t>3</a:t>
            </a:r>
            <a:r>
              <a:rPr lang="zh-TW" altLang="en-US" b="1" dirty="0">
                <a:solidFill>
                  <a:srgbClr val="C00000"/>
                </a:solidFill>
              </a:rPr>
              <a:t>年計畫者，至少應累計</a:t>
            </a:r>
            <a:r>
              <a:rPr lang="en-US" altLang="zh-TW" b="1" dirty="0">
                <a:solidFill>
                  <a:srgbClr val="C00000"/>
                </a:solidFill>
              </a:rPr>
              <a:t>900</a:t>
            </a:r>
            <a:r>
              <a:rPr lang="zh-TW" altLang="en-US" b="1" dirty="0">
                <a:solidFill>
                  <a:srgbClr val="C00000"/>
                </a:solidFill>
              </a:rPr>
              <a:t>日以上</a:t>
            </a:r>
            <a:r>
              <a:rPr lang="zh-TW" altLang="en-US" dirty="0"/>
              <a:t>。其中就學配套計算至入學</a:t>
            </a:r>
            <a:r>
              <a:rPr lang="zh-TW" altLang="en-US" b="1" dirty="0">
                <a:solidFill>
                  <a:srgbClr val="C00000"/>
                </a:solidFill>
              </a:rPr>
              <a:t>當年度</a:t>
            </a:r>
            <a:r>
              <a:rPr lang="en-US" altLang="zh-TW" b="1" dirty="0">
                <a:solidFill>
                  <a:srgbClr val="C00000"/>
                </a:solidFill>
              </a:rPr>
              <a:t>9</a:t>
            </a:r>
            <a:r>
              <a:rPr lang="zh-TW" altLang="en-US" b="1" dirty="0">
                <a:solidFill>
                  <a:srgbClr val="C00000"/>
                </a:solidFill>
              </a:rPr>
              <a:t>月</a:t>
            </a:r>
            <a:r>
              <a:rPr lang="en-US" altLang="zh-TW" b="1" dirty="0">
                <a:solidFill>
                  <a:srgbClr val="C00000"/>
                </a:solidFill>
              </a:rPr>
              <a:t>16</a:t>
            </a:r>
            <a:r>
              <a:rPr lang="zh-TW" altLang="en-US" b="1" dirty="0">
                <a:solidFill>
                  <a:srgbClr val="C00000"/>
                </a:solidFill>
              </a:rPr>
              <a:t>日</a:t>
            </a:r>
            <a:r>
              <a:rPr lang="zh-TW" altLang="en-US" dirty="0"/>
              <a:t>止</a:t>
            </a:r>
            <a:endParaRPr lang="en-US" altLang="zh-TW" dirty="0"/>
          </a:p>
          <a:p>
            <a:r>
              <a:rPr lang="zh-TW" altLang="en-US" u="sng" dirty="0"/>
              <a:t>報名就學配套時如尚未期滿，</a:t>
            </a:r>
            <a:r>
              <a:rPr lang="zh-TW" altLang="en-US" b="1" u="sng" dirty="0">
                <a:highlight>
                  <a:srgbClr val="FFFF00"/>
                </a:highlight>
              </a:rPr>
              <a:t>得先准予</a:t>
            </a:r>
            <a:r>
              <a:rPr lang="zh-TW" altLang="en-US" u="sng" dirty="0"/>
              <a:t>考生報名，實際入學時，須符合就學管道入學資格認定，否則取消入學資格</a:t>
            </a:r>
            <a:endParaRPr lang="zh-TW" altLang="zh-TW" dirty="0"/>
          </a:p>
          <a:p>
            <a:pPr>
              <a:spcBef>
                <a:spcPts val="1200"/>
              </a:spcBef>
            </a:pPr>
            <a:r>
              <a:rPr lang="zh-TW" altLang="en-US" dirty="0"/>
              <a:t>如青年提出變更計畫期程申請並經審查通過，</a:t>
            </a:r>
            <a:r>
              <a:rPr lang="zh-TW" altLang="en-US" dirty="0" smtClean="0"/>
              <a:t>以</a:t>
            </a:r>
            <a:endParaRPr lang="en-US" altLang="zh-TW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b="1" dirty="0" smtClean="0">
                <a:solidFill>
                  <a:srgbClr val="C00000"/>
                </a:solidFill>
              </a:rPr>
              <a:t>「</a:t>
            </a:r>
            <a:r>
              <a:rPr lang="zh-TW" altLang="en-US" b="1" dirty="0">
                <a:solidFill>
                  <a:srgbClr val="C00000"/>
                </a:solidFill>
              </a:rPr>
              <a:t>審查通過後之計畫期程」</a:t>
            </a:r>
            <a:r>
              <a:rPr lang="zh-TW" altLang="en-US" dirty="0"/>
              <a:t>為報名及入學資格認定</a:t>
            </a:r>
            <a:endParaRPr lang="en-US" altLang="zh-TW" dirty="0"/>
          </a:p>
          <a:p>
            <a:pPr>
              <a:spcBef>
                <a:spcPts val="1200"/>
              </a:spcBef>
            </a:pPr>
            <a:r>
              <a:rPr lang="zh-TW" altLang="en-US" dirty="0"/>
              <a:t>本方案參與青年得報名或申請上述各就學管道，以</a:t>
            </a:r>
            <a:r>
              <a:rPr lang="zh-TW" altLang="en-US" b="1" dirty="0">
                <a:solidFill>
                  <a:srgbClr val="C00000"/>
                </a:solidFill>
              </a:rPr>
              <a:t>各</a:t>
            </a:r>
            <a:r>
              <a:rPr lang="en-US" altLang="zh-TW" b="1" dirty="0">
                <a:solidFill>
                  <a:srgbClr val="C00000"/>
                </a:solidFill>
              </a:rPr>
              <a:t>1</a:t>
            </a:r>
            <a:r>
              <a:rPr lang="zh-TW" altLang="en-US" b="1" dirty="0">
                <a:solidFill>
                  <a:srgbClr val="C00000"/>
                </a:solidFill>
              </a:rPr>
              <a:t>次為限</a:t>
            </a:r>
            <a:r>
              <a:rPr lang="zh-TW" altLang="en-US" dirty="0"/>
              <a:t>，且應於完成方案之日起</a:t>
            </a:r>
            <a:r>
              <a:rPr lang="en-US" altLang="zh-TW" b="1" dirty="0">
                <a:solidFill>
                  <a:srgbClr val="C00000"/>
                </a:solidFill>
              </a:rPr>
              <a:t>2</a:t>
            </a:r>
            <a:r>
              <a:rPr lang="zh-TW" altLang="en-US" b="1" dirty="0">
                <a:solidFill>
                  <a:srgbClr val="C00000"/>
                </a:solidFill>
              </a:rPr>
              <a:t>年內報名或申請</a:t>
            </a:r>
            <a:endParaRPr lang="zh-TW" altLang="zh-TW" dirty="0"/>
          </a:p>
          <a:p>
            <a:pPr>
              <a:lnSpc>
                <a:spcPct val="120000"/>
              </a:lnSpc>
            </a:pPr>
            <a:endParaRPr lang="en-US" altLang="zh-TW" sz="1800" dirty="0"/>
          </a:p>
          <a:p>
            <a:pPr>
              <a:lnSpc>
                <a:spcPct val="120000"/>
              </a:lnSpc>
            </a:pP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101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6A34C0-D7B8-4796-AD00-AEFA5DC8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9.</a:t>
            </a:r>
            <a:r>
              <a:rPr lang="zh-TW" altLang="en-US" sz="4000" b="1" dirty="0"/>
              <a:t>諮詢窗口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A63311-2505-4E3B-9027-ADCF91B1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166557"/>
            <a:ext cx="6538546" cy="5115914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青年教育與就業儲蓄帳戶方案</a:t>
            </a:r>
            <a:endParaRPr lang="en-US" altLang="zh-TW" b="1" dirty="0">
              <a:solidFill>
                <a:schemeClr val="tx1"/>
              </a:solidFill>
            </a:endParaRP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教育部青年發展署 陳小姐</a:t>
            </a:r>
            <a:endParaRPr lang="en-US" altLang="zh-TW" b="1" dirty="0">
              <a:solidFill>
                <a:schemeClr val="tx1"/>
              </a:solidFill>
            </a:endParaRP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電話：</a:t>
            </a:r>
            <a:r>
              <a:rPr lang="en-US" altLang="zh-TW" b="1" dirty="0">
                <a:solidFill>
                  <a:schemeClr val="tx1"/>
                </a:solidFill>
              </a:rPr>
              <a:t>(02)7736-5422</a:t>
            </a: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信箱：</a:t>
            </a:r>
            <a:r>
              <a:rPr lang="en-US" altLang="zh-TW" b="1" dirty="0">
                <a:solidFill>
                  <a:schemeClr val="tx1"/>
                </a:solidFill>
              </a:rPr>
              <a:t>saoffice@mail.moe.gov.tw</a:t>
            </a:r>
          </a:p>
          <a:p>
            <a:pPr lvl="1"/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chemeClr val="tx1"/>
                </a:solidFill>
              </a:rPr>
              <a:t>青年就業領航計畫</a:t>
            </a:r>
            <a:endParaRPr lang="en-US" altLang="zh-TW" b="1" dirty="0">
              <a:solidFill>
                <a:schemeClr val="tx1"/>
              </a:solidFill>
            </a:endParaRP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勞動部勞動力發展署 劉小姐</a:t>
            </a:r>
            <a:r>
              <a:rPr lang="en-US" altLang="zh-TW" b="1" dirty="0">
                <a:solidFill>
                  <a:schemeClr val="tx1"/>
                </a:solidFill>
              </a:rPr>
              <a:t>(</a:t>
            </a:r>
            <a:r>
              <a:rPr lang="zh-TW" altLang="en-US" b="1" dirty="0">
                <a:solidFill>
                  <a:schemeClr val="tx1"/>
                </a:solidFill>
              </a:rPr>
              <a:t>暫代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電話：</a:t>
            </a:r>
            <a:r>
              <a:rPr lang="en-US" altLang="zh-TW" b="1" dirty="0">
                <a:solidFill>
                  <a:schemeClr val="tx1"/>
                </a:solidFill>
              </a:rPr>
              <a:t>(02)8995-6051</a:t>
            </a:r>
          </a:p>
          <a:p>
            <a:pPr lvl="1"/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chemeClr val="tx1"/>
                </a:solidFill>
              </a:rPr>
              <a:t>青年體驗學習計畫</a:t>
            </a:r>
            <a:endParaRPr lang="en-US" altLang="zh-TW" b="1" dirty="0">
              <a:solidFill>
                <a:schemeClr val="tx1"/>
              </a:solidFill>
            </a:endParaRP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教育部青年發展署 謝小姐</a:t>
            </a:r>
            <a:endParaRPr lang="en-US" altLang="zh-TW" b="1" dirty="0">
              <a:solidFill>
                <a:schemeClr val="tx1"/>
              </a:solidFill>
            </a:endParaRP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電話：</a:t>
            </a:r>
            <a:r>
              <a:rPr lang="en-US" altLang="zh-TW" b="1" dirty="0">
                <a:solidFill>
                  <a:schemeClr val="tx1"/>
                </a:solidFill>
              </a:rPr>
              <a:t>(02)7736-5582</a:t>
            </a: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信箱：</a:t>
            </a:r>
            <a:r>
              <a:rPr lang="en-US" altLang="zh-TW" b="1" dirty="0">
                <a:solidFill>
                  <a:schemeClr val="tx1"/>
                </a:solidFill>
              </a:rPr>
              <a:t>youthee@mail.yda.gov.tw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B2F92B-B755-4A73-A9E2-0A1F9B18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0FF1A3-E469-448A-84B9-3B38E6A2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4E9A7F-854F-47A7-B55F-4D4FF76D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prstClr val="black"/>
                </a:solidFill>
              </a:rPr>
              <a:t>二、方案</a:t>
            </a:r>
            <a:r>
              <a:rPr lang="zh-TW" altLang="en-US" sz="4000" b="1" dirty="0" smtClean="0">
                <a:solidFill>
                  <a:prstClr val="black"/>
                </a:solidFill>
              </a:rPr>
              <a:t>說明</a:t>
            </a:r>
            <a:endParaRPr lang="zh-TW" altLang="en-US" sz="2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D9126C-63D0-4D63-8770-5790E62F0915}"/>
              </a:ext>
            </a:extLst>
          </p:cNvPr>
          <p:cNvSpPr txBox="1">
            <a:spLocks/>
          </p:cNvSpPr>
          <p:nvPr/>
        </p:nvSpPr>
        <p:spPr>
          <a:xfrm>
            <a:off x="222097" y="1007574"/>
            <a:ext cx="4349903" cy="3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「青年體驗學習計畫」申請途徑</a:t>
            </a:r>
          </a:p>
        </p:txBody>
      </p:sp>
      <p:sp>
        <p:nvSpPr>
          <p:cNvPr id="6" name="文字方塊 40">
            <a:extLst>
              <a:ext uri="{FF2B5EF4-FFF2-40B4-BE49-F238E27FC236}">
                <a16:creationId xmlns:a16="http://schemas.microsoft.com/office/drawing/2014/main" id="{D2D9AC2B-B920-4293-B860-7C8228383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05" y="4650790"/>
            <a:ext cx="1219655" cy="8925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113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應屆畢業生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(114</a:t>
            </a:r>
            <a:r>
              <a:rPr lang="zh-TW" altLang="en-US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</a:t>
            </a:r>
            <a:r>
              <a:rPr lang="zh-TW" altLang="en-US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月畢業</a:t>
            </a:r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)</a:t>
            </a:r>
            <a:endParaRPr kumimoji="0" lang="zh-TW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7" name="文字方塊 35">
            <a:extLst>
              <a:ext uri="{FF2B5EF4-FFF2-40B4-BE49-F238E27FC236}">
                <a16:creationId xmlns:a16="http://schemas.microsoft.com/office/drawing/2014/main" id="{1F697AF4-1662-4B2A-892B-04D9E9A15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41" y="1728419"/>
            <a:ext cx="1120775" cy="4616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青年端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DC43D7B-9315-44A3-BBCC-B787E151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62" y="3066256"/>
            <a:ext cx="1465688" cy="157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E1CD216A-38EA-423A-93B0-39B09CFAAB0A}"/>
              </a:ext>
            </a:extLst>
          </p:cNvPr>
          <p:cNvGrpSpPr/>
          <p:nvPr/>
        </p:nvGrpSpPr>
        <p:grpSpPr>
          <a:xfrm>
            <a:off x="1784412" y="2677213"/>
            <a:ext cx="6942338" cy="3704618"/>
            <a:chOff x="2025272" y="2617711"/>
            <a:chExt cx="6217005" cy="3109232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6CF0FA5-73F6-48DF-8A14-D30D09EC1940}"/>
                </a:ext>
              </a:extLst>
            </p:cNvPr>
            <p:cNvSpPr/>
            <p:nvPr/>
          </p:nvSpPr>
          <p:spPr>
            <a:xfrm>
              <a:off x="4966891" y="2707186"/>
              <a:ext cx="1080000" cy="23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【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企劃輔導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】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114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年</a:t>
              </a:r>
              <a:endPara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4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-6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月</a:t>
              </a:r>
              <a:endPara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87313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教育部青年署受理申請書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、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辦理企劃輔導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2D814A9-EF77-452E-B9E8-E5F1F6AE88DE}"/>
                </a:ext>
              </a:extLst>
            </p:cNvPr>
            <p:cNvSpPr/>
            <p:nvPr/>
          </p:nvSpPr>
          <p:spPr>
            <a:xfrm>
              <a:off x="7162277" y="2692576"/>
              <a:ext cx="1080000" cy="23400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114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年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8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月</a:t>
              </a:r>
              <a:endPara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計畫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開始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執行</a:t>
              </a:r>
            </a:p>
          </p:txBody>
        </p:sp>
        <p:sp>
          <p:nvSpPr>
            <p:cNvPr id="25" name="文字方塊 34">
              <a:extLst>
                <a:ext uri="{FF2B5EF4-FFF2-40B4-BE49-F238E27FC236}">
                  <a16:creationId xmlns:a16="http://schemas.microsoft.com/office/drawing/2014/main" id="{CDF15C1B-1BA8-46E7-9340-7734BC937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0343" y="3939754"/>
              <a:ext cx="1080000" cy="697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計畫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審查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通過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26" name="文字方塊 41">
              <a:extLst>
                <a:ext uri="{FF2B5EF4-FFF2-40B4-BE49-F238E27FC236}">
                  <a16:creationId xmlns:a16="http://schemas.microsoft.com/office/drawing/2014/main" id="{C7CF510C-E666-4157-9AFC-F4D2384AC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1084" y="3261353"/>
              <a:ext cx="1080000" cy="46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altLang="zh-TW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【</a:t>
              </a:r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複審</a:t>
              </a:r>
              <a:r>
                <a:rPr lang="en-US" altLang="zh-TW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】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114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年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7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月</a:t>
              </a:r>
            </a:p>
          </p:txBody>
        </p:sp>
        <p:sp>
          <p:nvSpPr>
            <p:cNvPr id="27" name="向右箭號 41">
              <a:extLst>
                <a:ext uri="{FF2B5EF4-FFF2-40B4-BE49-F238E27FC236}">
                  <a16:creationId xmlns:a16="http://schemas.microsoft.com/office/drawing/2014/main" id="{FD1C467F-545F-41B7-96C2-1AE644C3F059}"/>
                </a:ext>
              </a:extLst>
            </p:cNvPr>
            <p:cNvSpPr/>
            <p:nvPr/>
          </p:nvSpPr>
          <p:spPr>
            <a:xfrm>
              <a:off x="6073504" y="3757902"/>
              <a:ext cx="1080000" cy="216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華康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8" name="向右箭號 42">
              <a:extLst>
                <a:ext uri="{FF2B5EF4-FFF2-40B4-BE49-F238E27FC236}">
                  <a16:creationId xmlns:a16="http://schemas.microsoft.com/office/drawing/2014/main" id="{E51D48F5-0071-4186-BE1E-AB5883EFD012}"/>
                </a:ext>
              </a:extLst>
            </p:cNvPr>
            <p:cNvSpPr/>
            <p:nvPr/>
          </p:nvSpPr>
          <p:spPr>
            <a:xfrm>
              <a:off x="3355182" y="3760558"/>
              <a:ext cx="216000" cy="216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華康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89348CB-9E69-4F8A-9A8C-C02622E3814C}"/>
                </a:ext>
              </a:extLst>
            </p:cNvPr>
            <p:cNvSpPr/>
            <p:nvPr/>
          </p:nvSpPr>
          <p:spPr>
            <a:xfrm>
              <a:off x="3602890" y="2696399"/>
              <a:ext cx="1080000" cy="23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【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初審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】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114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年</a:t>
              </a:r>
              <a:endPara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3-4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月</a:t>
              </a:r>
              <a:endPara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學校輔導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、審查及推薦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30" name="向右箭號 46">
              <a:extLst>
                <a:ext uri="{FF2B5EF4-FFF2-40B4-BE49-F238E27FC236}">
                  <a16:creationId xmlns:a16="http://schemas.microsoft.com/office/drawing/2014/main" id="{6E127E4C-E7DE-42E1-885D-277E6D5F0DA2}"/>
                </a:ext>
              </a:extLst>
            </p:cNvPr>
            <p:cNvSpPr/>
            <p:nvPr/>
          </p:nvSpPr>
          <p:spPr>
            <a:xfrm>
              <a:off x="4720291" y="3759521"/>
              <a:ext cx="216000" cy="216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華康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49FB3FC-C4E7-4E8C-9B18-D1568DC2D4FC}"/>
                </a:ext>
              </a:extLst>
            </p:cNvPr>
            <p:cNvSpPr/>
            <p:nvPr/>
          </p:nvSpPr>
          <p:spPr>
            <a:xfrm>
              <a:off x="2025272" y="2617711"/>
              <a:ext cx="1296000" cy="2429476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【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線上申請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】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 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113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11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日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-</a:t>
              </a: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114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17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(</a:t>
              </a:r>
              <a:r>
                <a:rPr kumimoji="0" lang="zh-TW" altLang="zh-TW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上午</a:t>
              </a:r>
              <a:r>
                <a:rPr kumimoji="0" lang="en-US" altLang="zh-TW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</a:t>
              </a:r>
              <a:r>
                <a:rPr kumimoji="0" lang="zh-TW" altLang="zh-TW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時止</a:t>
              </a:r>
              <a:r>
                <a:rPr kumimoji="0" lang="en-US" altLang="zh-TW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)</a:t>
              </a: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2" name="圖說文字: 向上箭號 31">
              <a:extLst>
                <a:ext uri="{FF2B5EF4-FFF2-40B4-BE49-F238E27FC236}">
                  <a16:creationId xmlns:a16="http://schemas.microsoft.com/office/drawing/2014/main" id="{3D03F7C0-10C6-4DA9-9FCA-9E6A14DF2A21}"/>
                </a:ext>
              </a:extLst>
            </p:cNvPr>
            <p:cNvSpPr/>
            <p:nvPr/>
          </p:nvSpPr>
          <p:spPr>
            <a:xfrm>
              <a:off x="2133271" y="5111289"/>
              <a:ext cx="1080000" cy="615654"/>
            </a:xfrm>
            <a:prstGeom prst="upArrowCallou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重要提醒</a:t>
              </a:r>
            </a:p>
          </p:txBody>
        </p:sp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EF331688-FE01-4DB3-AD3C-A819F2A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7384" y="4750714"/>
              <a:ext cx="792163" cy="792163"/>
            </a:xfrm>
            <a:prstGeom prst="rect">
              <a:avLst/>
            </a:prstGeom>
          </p:spPr>
        </p:pic>
      </p:grpSp>
      <p:pic>
        <p:nvPicPr>
          <p:cNvPr id="21" name="Picture 2" descr="Action ">
            <a:extLst>
              <a:ext uri="{FF2B5EF4-FFF2-40B4-BE49-F238E27FC236}">
                <a16:creationId xmlns:a16="http://schemas.microsoft.com/office/drawing/2014/main" id="{617F3525-A02F-41D4-BA00-B5E120964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932" y="5014171"/>
            <a:ext cx="1000887" cy="10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0FF1A3-E469-448A-84B9-3B38E6A2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4E9A7F-854F-47A7-B55F-4D4FF76D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二、方案</a:t>
            </a:r>
            <a:r>
              <a:rPr lang="zh-TW" altLang="en-US" sz="4000" b="1" dirty="0" smtClean="0"/>
              <a:t>說明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D9126C-63D0-4D63-8770-5790E62F0915}"/>
              </a:ext>
            </a:extLst>
          </p:cNvPr>
          <p:cNvSpPr txBox="1">
            <a:spLocks/>
          </p:cNvSpPr>
          <p:nvPr/>
        </p:nvSpPr>
        <p:spPr>
          <a:xfrm>
            <a:off x="222098" y="1007574"/>
            <a:ext cx="1950832" cy="3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方案對象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27DE71D9-225C-4CAD-9658-F704B74CC98D}"/>
              </a:ext>
            </a:extLst>
          </p:cNvPr>
          <p:cNvGrpSpPr/>
          <p:nvPr/>
        </p:nvGrpSpPr>
        <p:grpSpPr>
          <a:xfrm>
            <a:off x="486642" y="1628508"/>
            <a:ext cx="8170716" cy="5092967"/>
            <a:chOff x="431213" y="1270079"/>
            <a:chExt cx="8170716" cy="5092967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A923BA10-B353-49C3-97CD-F5E9DACB0708}"/>
                </a:ext>
              </a:extLst>
            </p:cNvPr>
            <p:cNvGrpSpPr/>
            <p:nvPr/>
          </p:nvGrpSpPr>
          <p:grpSpPr>
            <a:xfrm>
              <a:off x="431213" y="1270079"/>
              <a:ext cx="8170716" cy="5092967"/>
              <a:chOff x="1188230" y="1351563"/>
              <a:chExt cx="6792335" cy="5092967"/>
            </a:xfrm>
          </p:grpSpPr>
          <p:sp>
            <p:nvSpPr>
              <p:cNvPr id="27" name="內容版面配置區 8">
                <a:extLst>
                  <a:ext uri="{FF2B5EF4-FFF2-40B4-BE49-F238E27FC236}">
                    <a16:creationId xmlns:a16="http://schemas.microsoft.com/office/drawing/2014/main" id="{C426539B-6F57-40E7-BB2F-F672A58C93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8230" y="1351563"/>
                <a:ext cx="2546252" cy="1440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高級中等學校</a:t>
                </a:r>
                <a:endParaRPr lang="en-US" altLang="zh-TW" sz="2400" b="1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每學年度</a:t>
                </a:r>
                <a:r>
                  <a:rPr lang="zh-TW" altLang="zh-TW" sz="2400" b="1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應屆畢業生</a:t>
                </a:r>
              </a:p>
            </p:txBody>
          </p:sp>
          <p:sp>
            <p:nvSpPr>
              <p:cNvPr id="28" name="內容版面配置區 8">
                <a:extLst>
                  <a:ext uri="{FF2B5EF4-FFF2-40B4-BE49-F238E27FC236}">
                    <a16:creationId xmlns:a16="http://schemas.microsoft.com/office/drawing/2014/main" id="{C09F7A27-4453-47B4-9E97-1C767C2207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6414" y="3778082"/>
                <a:ext cx="2394151" cy="90616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產學攜手合作計畫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（教育部）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pic>
            <p:nvPicPr>
              <p:cNvPr id="29" name="圖片 28">
                <a:extLst>
                  <a:ext uri="{FF2B5EF4-FFF2-40B4-BE49-F238E27FC236}">
                    <a16:creationId xmlns:a16="http://schemas.microsoft.com/office/drawing/2014/main" id="{5B1E4B0B-13FF-401D-ADDE-B602C0A56D8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43088" y="1404530"/>
                <a:ext cx="1586125" cy="5040000"/>
              </a:xfrm>
              <a:prstGeom prst="rect">
                <a:avLst/>
              </a:prstGeom>
            </p:spPr>
          </p:pic>
          <p:grpSp>
            <p:nvGrpSpPr>
              <p:cNvPr id="30" name="群組 29">
                <a:extLst>
                  <a:ext uri="{FF2B5EF4-FFF2-40B4-BE49-F238E27FC236}">
                    <a16:creationId xmlns:a16="http://schemas.microsoft.com/office/drawing/2014/main" id="{84B1903B-37E2-4B1A-AA84-F7388F1CF0FE}"/>
                  </a:ext>
                </a:extLst>
              </p:cNvPr>
              <p:cNvGrpSpPr/>
              <p:nvPr/>
            </p:nvGrpSpPr>
            <p:grpSpPr>
              <a:xfrm>
                <a:off x="2456003" y="2775292"/>
                <a:ext cx="1308577" cy="359175"/>
                <a:chOff x="2548075" y="2828578"/>
                <a:chExt cx="1308577" cy="359175"/>
              </a:xfrm>
            </p:grpSpPr>
            <p:cxnSp>
              <p:nvCxnSpPr>
                <p:cNvPr id="34" name="直線接點 33">
                  <a:extLst>
                    <a:ext uri="{FF2B5EF4-FFF2-40B4-BE49-F238E27FC236}">
                      <a16:creationId xmlns:a16="http://schemas.microsoft.com/office/drawing/2014/main" id="{8FD3709E-8115-47A5-B4F5-A593780C203A}"/>
                    </a:ext>
                  </a:extLst>
                </p:cNvPr>
                <p:cNvCxnSpPr/>
                <p:nvPr/>
              </p:nvCxnSpPr>
              <p:spPr>
                <a:xfrm>
                  <a:off x="2548075" y="3187753"/>
                  <a:ext cx="1308577" cy="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箭頭接點 20">
                  <a:extLst>
                    <a:ext uri="{FF2B5EF4-FFF2-40B4-BE49-F238E27FC236}">
                      <a16:creationId xmlns:a16="http://schemas.microsoft.com/office/drawing/2014/main" id="{009A7AA7-45BF-4308-BCF3-7F11341F42B0}"/>
                    </a:ext>
                  </a:extLst>
                </p:cNvPr>
                <p:cNvCxnSpPr/>
                <p:nvPr/>
              </p:nvCxnSpPr>
              <p:spPr>
                <a:xfrm flipV="1">
                  <a:off x="2548075" y="2828578"/>
                  <a:ext cx="0" cy="359175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群組 30">
                <a:extLst>
                  <a:ext uri="{FF2B5EF4-FFF2-40B4-BE49-F238E27FC236}">
                    <a16:creationId xmlns:a16="http://schemas.microsoft.com/office/drawing/2014/main" id="{EB287FFB-8A1B-4DA1-987B-9551331A364F}"/>
                  </a:ext>
                </a:extLst>
              </p:cNvPr>
              <p:cNvGrpSpPr/>
              <p:nvPr/>
            </p:nvGrpSpPr>
            <p:grpSpPr>
              <a:xfrm flipH="1">
                <a:off x="5463617" y="3153099"/>
                <a:ext cx="1308577" cy="360000"/>
                <a:chOff x="2588461" y="3440065"/>
                <a:chExt cx="1308577" cy="360000"/>
              </a:xfrm>
            </p:grpSpPr>
            <p:cxnSp>
              <p:nvCxnSpPr>
                <p:cNvPr id="32" name="直線接點 31">
                  <a:extLst>
                    <a:ext uri="{FF2B5EF4-FFF2-40B4-BE49-F238E27FC236}">
                      <a16:creationId xmlns:a16="http://schemas.microsoft.com/office/drawing/2014/main" id="{6FFBE470-911A-41C4-953B-7D098D7722A6}"/>
                    </a:ext>
                  </a:extLst>
                </p:cNvPr>
                <p:cNvCxnSpPr/>
                <p:nvPr/>
              </p:nvCxnSpPr>
              <p:spPr>
                <a:xfrm>
                  <a:off x="2588461" y="3440073"/>
                  <a:ext cx="1308577" cy="0"/>
                </a:xfrm>
                <a:prstGeom prst="line">
                  <a:avLst/>
                </a:prstGeom>
                <a:ln>
                  <a:solidFill>
                    <a:srgbClr val="139B9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箭頭接點 39">
                  <a:extLst>
                    <a:ext uri="{FF2B5EF4-FFF2-40B4-BE49-F238E27FC236}">
                      <a16:creationId xmlns:a16="http://schemas.microsoft.com/office/drawing/2014/main" id="{49C7112C-5C66-46A5-A5C9-38B536531712}"/>
                    </a:ext>
                  </a:extLst>
                </p:cNvPr>
                <p:cNvCxnSpPr/>
                <p:nvPr/>
              </p:nvCxnSpPr>
              <p:spPr>
                <a:xfrm flipH="1">
                  <a:off x="2588461" y="3440065"/>
                  <a:ext cx="0" cy="360000"/>
                </a:xfrm>
                <a:prstGeom prst="straightConnector1">
                  <a:avLst/>
                </a:prstGeom>
                <a:ln>
                  <a:solidFill>
                    <a:srgbClr val="139B9B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3E1275A3-FFD8-4DDC-A144-823D49C7BDAF}"/>
                </a:ext>
              </a:extLst>
            </p:cNvPr>
            <p:cNvGrpSpPr/>
            <p:nvPr/>
          </p:nvGrpSpPr>
          <p:grpSpPr>
            <a:xfrm>
              <a:off x="3894174" y="2712059"/>
              <a:ext cx="1340491" cy="898710"/>
              <a:chOff x="3894174" y="2712059"/>
              <a:chExt cx="1340491" cy="898710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7AA7407-8570-44B0-A686-4711AEC9EF4C}"/>
                  </a:ext>
                </a:extLst>
              </p:cNvPr>
              <p:cNvSpPr/>
              <p:nvPr/>
            </p:nvSpPr>
            <p:spPr>
              <a:xfrm>
                <a:off x="3894174" y="2712062"/>
                <a:ext cx="628630" cy="898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對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象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A4D31A8-6224-44BB-99D7-CEA1105CA936}"/>
                  </a:ext>
                </a:extLst>
              </p:cNvPr>
              <p:cNvSpPr/>
              <p:nvPr/>
            </p:nvSpPr>
            <p:spPr>
              <a:xfrm>
                <a:off x="4606035" y="2712059"/>
                <a:ext cx="628630" cy="898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排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除</a:t>
                </a:r>
              </a:p>
            </p:txBody>
          </p:sp>
        </p:grp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D8ECBE0E-4264-4634-925C-2989F309DCC2}"/>
              </a:ext>
            </a:extLst>
          </p:cNvPr>
          <p:cNvSpPr/>
          <p:nvPr/>
        </p:nvSpPr>
        <p:spPr>
          <a:xfrm>
            <a:off x="608139" y="3506773"/>
            <a:ext cx="3333873" cy="284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日間部普通科（高中）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進修部普通科（高中）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綜合高中學術學程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綜合高中專門學程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日間部專業群科（高職）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進修部專業群科（高職）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實用技能學程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建教合作班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非學校型態實驗教育（與學校合作）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非學校型態實驗教育（非與學校合作）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境外學校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矯正學校</a:t>
            </a:r>
          </a:p>
        </p:txBody>
      </p:sp>
    </p:spTree>
    <p:extLst>
      <p:ext uri="{BB962C8B-B14F-4D97-AF65-F5344CB8AC3E}">
        <p14:creationId xmlns:p14="http://schemas.microsoft.com/office/powerpoint/2010/main" val="5036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B2F92B-B755-4A73-A9E2-0A1F9B18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46A34C0-D7B8-4796-AD00-AEFA5DC8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cs typeface="華康儷黑 Std W5"/>
              </a:rPr>
              <a:t>106-113</a:t>
            </a:r>
            <a:r>
              <a:rPr lang="zh-TW" altLang="en-US" sz="4400" b="1" dirty="0">
                <a:cs typeface="華康儷黑 Std W5"/>
              </a:rPr>
              <a:t>年度參與學生統計</a:t>
            </a:r>
            <a:endParaRPr lang="zh-TW" altLang="en-US" sz="3300" b="1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03D6FCC-D400-4E68-A2AD-71919233A0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9370" y="972919"/>
          <a:ext cx="8578150" cy="5440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7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9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31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體驗類型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正式就業</a:t>
                      </a:r>
                      <a:r>
                        <a:rPr lang="en-US" altLang="zh-TW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執行計畫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318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360000" algn="l"/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2,383</a:t>
                      </a:r>
                      <a:endParaRPr lang="zh-TW" altLang="en-US" sz="15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744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318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15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5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318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360000" algn="l"/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3,083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360000" algn="l"/>
                      <a:r>
                        <a:rPr kumimoji="0" lang="zh-TW" altLang="en-US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791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318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318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318">
                <a:tc v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318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5,407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1,301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351179"/>
                  </a:ext>
                </a:extLst>
              </a:tr>
              <a:tr h="318318">
                <a:tc vMerge="1">
                  <a:txBody>
                    <a:bodyPr/>
                    <a:lstStyle/>
                    <a:p>
                      <a:pPr algn="ctr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047441"/>
                  </a:ext>
                </a:extLst>
              </a:tr>
              <a:tr h="318318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6,596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1,847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3971276"/>
                  </a:ext>
                </a:extLst>
              </a:tr>
              <a:tr h="318318">
                <a:tc vMerge="1">
                  <a:txBody>
                    <a:bodyPr/>
                    <a:lstStyle/>
                    <a:p>
                      <a:pPr algn="ctr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52751"/>
                  </a:ext>
                </a:extLst>
              </a:tr>
              <a:tr h="318318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5,328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/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9678430"/>
                  </a:ext>
                </a:extLst>
              </a:tr>
              <a:tr h="318318">
                <a:tc vMerge="1">
                  <a:txBody>
                    <a:bodyPr/>
                    <a:lstStyle/>
                    <a:p>
                      <a:pPr algn="ctr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306793"/>
                  </a:ext>
                </a:extLst>
              </a:tr>
              <a:tr h="318318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117843"/>
                  </a:ext>
                </a:extLst>
              </a:tr>
              <a:tr h="318318">
                <a:tc vMerge="1">
                  <a:txBody>
                    <a:bodyPr/>
                    <a:lstStyle/>
                    <a:p>
                      <a:pPr algn="ctr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5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</a:t>
                      </a:r>
                      <a:endParaRPr lang="zh-TW" altLang="en-US" sz="15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9450878"/>
                  </a:ext>
                </a:extLst>
              </a:tr>
              <a:tr h="318318"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5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</a:t>
                      </a:r>
                      <a:endParaRPr lang="zh-TW" altLang="en-US" sz="15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2,575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勞動</a:t>
                      </a:r>
                      <a:r>
                        <a:rPr kumimoji="0" lang="zh-TW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部統計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9523"/>
                  </a:ext>
                </a:extLst>
              </a:tr>
              <a:tr h="318318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zh-TW" altLang="en-US" sz="15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5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5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</a:t>
                      </a:r>
                      <a:endParaRPr lang="zh-TW" altLang="en-US" sz="15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412548"/>
                  </a:ext>
                </a:extLst>
              </a:tr>
            </a:tbl>
          </a:graphicData>
        </a:graphic>
      </p:graphicFrame>
      <p:grpSp>
        <p:nvGrpSpPr>
          <p:cNvPr id="9" name="群組 8">
            <a:extLst>
              <a:ext uri="{FF2B5EF4-FFF2-40B4-BE49-F238E27FC236}">
                <a16:creationId xmlns:a16="http://schemas.microsoft.com/office/drawing/2014/main" id="{E7963B67-E1F8-4799-819F-98E8C89C0247}"/>
              </a:ext>
            </a:extLst>
          </p:cNvPr>
          <p:cNvGrpSpPr/>
          <p:nvPr/>
        </p:nvGrpSpPr>
        <p:grpSpPr>
          <a:xfrm>
            <a:off x="4778783" y="1273052"/>
            <a:ext cx="3882593" cy="2266211"/>
            <a:chOff x="4726828" y="2434600"/>
            <a:chExt cx="3882593" cy="2802306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8FF2494E-D418-4EB7-8AF9-E72EA68169D0}"/>
                </a:ext>
              </a:extLst>
            </p:cNvPr>
            <p:cNvGrpSpPr/>
            <p:nvPr/>
          </p:nvGrpSpPr>
          <p:grpSpPr>
            <a:xfrm>
              <a:off x="4726828" y="2434600"/>
              <a:ext cx="3882593" cy="1215159"/>
              <a:chOff x="4726828" y="3068336"/>
              <a:chExt cx="3882593" cy="1215159"/>
            </a:xfrm>
          </p:grpSpPr>
          <p:sp>
            <p:nvSpPr>
              <p:cNvPr id="15" name="矩形圖說文字 1">
                <a:extLst>
                  <a:ext uri="{FF2B5EF4-FFF2-40B4-BE49-F238E27FC236}">
                    <a16:creationId xmlns:a16="http://schemas.microsoft.com/office/drawing/2014/main" id="{9715084B-D0C8-4D09-BB24-654BE360B4B6}"/>
                  </a:ext>
                </a:extLst>
              </p:cNvPr>
              <p:cNvSpPr/>
              <p:nvPr/>
            </p:nvSpPr>
            <p:spPr>
              <a:xfrm>
                <a:off x="4726828" y="3068338"/>
                <a:ext cx="1296000" cy="400644"/>
              </a:xfrm>
              <a:prstGeom prst="wedgeRectCallout">
                <a:avLst>
                  <a:gd name="adj1" fmla="val -55895"/>
                  <a:gd name="adj2" fmla="val -4446"/>
                </a:avLst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高中 </a:t>
                </a:r>
                <a:r>
                  <a:rPr lang="en-US" altLang="zh-TW" sz="1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338 (14%)</a:t>
                </a:r>
              </a:p>
              <a:p>
                <a:pPr algn="ctr"/>
                <a:r>
                  <a:rPr lang="zh-TW" altLang="en-US" sz="1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高職 </a:t>
                </a:r>
                <a:r>
                  <a:rPr lang="en-US" altLang="zh-TW" sz="1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2,023 (85%)</a:t>
                </a:r>
                <a:endParaRPr lang="en-US" altLang="zh-TW" sz="105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endParaRPr>
              </a:p>
            </p:txBody>
          </p:sp>
          <p:sp>
            <p:nvSpPr>
              <p:cNvPr id="16" name="矩形圖說文字 8">
                <a:extLst>
                  <a:ext uri="{FF2B5EF4-FFF2-40B4-BE49-F238E27FC236}">
                    <a16:creationId xmlns:a16="http://schemas.microsoft.com/office/drawing/2014/main" id="{12175E40-FB92-4980-8733-B1D5CAC0A085}"/>
                  </a:ext>
                </a:extLst>
              </p:cNvPr>
              <p:cNvSpPr/>
              <p:nvPr/>
            </p:nvSpPr>
            <p:spPr>
              <a:xfrm>
                <a:off x="7313421" y="3068336"/>
                <a:ext cx="1296000" cy="400647"/>
              </a:xfrm>
              <a:prstGeom prst="wedgeRectCallout">
                <a:avLst>
                  <a:gd name="adj1" fmla="val -55895"/>
                  <a:gd name="adj2" fmla="val -4446"/>
                </a:avLst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高中 </a:t>
                </a:r>
                <a:r>
                  <a:rPr lang="en-US" altLang="zh-TW" sz="1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120 (16%)</a:t>
                </a:r>
              </a:p>
              <a:p>
                <a:pPr algn="ctr"/>
                <a:r>
                  <a:rPr lang="zh-TW" altLang="en-US" sz="1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高職 </a:t>
                </a:r>
                <a:r>
                  <a:rPr lang="en-US" altLang="zh-TW" sz="1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615 (83%)</a:t>
                </a:r>
              </a:p>
            </p:txBody>
          </p:sp>
          <p:sp>
            <p:nvSpPr>
              <p:cNvPr id="17" name="矩形圖說文字 9">
                <a:extLst>
                  <a:ext uri="{FF2B5EF4-FFF2-40B4-BE49-F238E27FC236}">
                    <a16:creationId xmlns:a16="http://schemas.microsoft.com/office/drawing/2014/main" id="{626DB1E8-F639-4B51-8032-B66533431B7D}"/>
                  </a:ext>
                </a:extLst>
              </p:cNvPr>
              <p:cNvSpPr/>
              <p:nvPr/>
            </p:nvSpPr>
            <p:spPr>
              <a:xfrm>
                <a:off x="4729049" y="3882851"/>
                <a:ext cx="1296000" cy="400644"/>
              </a:xfrm>
              <a:prstGeom prst="wedgeRectCallout">
                <a:avLst>
                  <a:gd name="adj1" fmla="val -55895"/>
                  <a:gd name="adj2" fmla="val -4446"/>
                </a:avLst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高中 </a:t>
                </a:r>
                <a:r>
                  <a:rPr lang="en-US" altLang="zh-TW" sz="1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482 (15%)</a:t>
                </a:r>
              </a:p>
              <a:p>
                <a:pPr algn="ctr"/>
                <a:r>
                  <a:rPr lang="zh-TW" altLang="en-US" sz="1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高職 </a:t>
                </a:r>
                <a:r>
                  <a:rPr lang="en-US" altLang="zh-TW" sz="1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2,585 (84%)</a:t>
                </a:r>
              </a:p>
            </p:txBody>
          </p:sp>
        </p:grpSp>
        <p:sp>
          <p:nvSpPr>
            <p:cNvPr id="11" name="矩形圖說文字 11">
              <a:extLst>
                <a:ext uri="{FF2B5EF4-FFF2-40B4-BE49-F238E27FC236}">
                  <a16:creationId xmlns:a16="http://schemas.microsoft.com/office/drawing/2014/main" id="{B55FB71A-957F-4E61-8F06-B25E1CEE2E2C}"/>
                </a:ext>
              </a:extLst>
            </p:cNvPr>
            <p:cNvSpPr/>
            <p:nvPr/>
          </p:nvSpPr>
          <p:spPr>
            <a:xfrm>
              <a:off x="4729049" y="4033058"/>
              <a:ext cx="1296000" cy="400644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 </a:t>
              </a:r>
              <a:r>
                <a:rPr lang="en-US" altLang="zh-TW" sz="1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503 (11%)</a:t>
              </a:r>
            </a:p>
            <a:p>
              <a:pPr algn="ctr"/>
              <a:r>
                <a:rPr lang="zh-TW" altLang="en-US" sz="1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高職 </a:t>
              </a:r>
              <a:r>
                <a:rPr lang="en-US" altLang="zh-TW" sz="1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4,141 (88%) </a:t>
              </a:r>
            </a:p>
          </p:txBody>
        </p:sp>
        <p:sp>
          <p:nvSpPr>
            <p:cNvPr id="12" name="矩形圖說文字 12">
              <a:extLst>
                <a:ext uri="{FF2B5EF4-FFF2-40B4-BE49-F238E27FC236}">
                  <a16:creationId xmlns:a16="http://schemas.microsoft.com/office/drawing/2014/main" id="{77C2677F-72F0-40E0-B3DE-0560EA4C2D76}"/>
                </a:ext>
              </a:extLst>
            </p:cNvPr>
            <p:cNvSpPr/>
            <p:nvPr/>
          </p:nvSpPr>
          <p:spPr>
            <a:xfrm>
              <a:off x="7313421" y="3241927"/>
              <a:ext cx="1296000" cy="400644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高中 </a:t>
              </a:r>
              <a:r>
                <a:rPr lang="en-US" altLang="zh-TW" sz="1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104 (13%)</a:t>
              </a:r>
            </a:p>
            <a:p>
              <a:pPr algn="ctr"/>
              <a:r>
                <a:rPr lang="zh-TW" altLang="en-US" sz="1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高職 </a:t>
              </a:r>
              <a:r>
                <a:rPr lang="en-US" altLang="zh-TW" sz="1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685 (86%)</a:t>
              </a:r>
            </a:p>
          </p:txBody>
        </p:sp>
        <p:sp>
          <p:nvSpPr>
            <p:cNvPr id="13" name="矩形圖說文字 13">
              <a:extLst>
                <a:ext uri="{FF2B5EF4-FFF2-40B4-BE49-F238E27FC236}">
                  <a16:creationId xmlns:a16="http://schemas.microsoft.com/office/drawing/2014/main" id="{6EC574C4-56B6-4C27-B78F-9588E2D71067}"/>
                </a:ext>
              </a:extLst>
            </p:cNvPr>
            <p:cNvSpPr/>
            <p:nvPr/>
          </p:nvSpPr>
          <p:spPr>
            <a:xfrm>
              <a:off x="7313421" y="4035462"/>
              <a:ext cx="1296000" cy="400644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 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163 (11%)</a:t>
              </a:r>
            </a:p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高職 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1,347 (88%) </a:t>
              </a:r>
            </a:p>
          </p:txBody>
        </p:sp>
        <p:sp>
          <p:nvSpPr>
            <p:cNvPr id="14" name="矩形圖說文字 11">
              <a:extLst>
                <a:ext uri="{FF2B5EF4-FFF2-40B4-BE49-F238E27FC236}">
                  <a16:creationId xmlns:a16="http://schemas.microsoft.com/office/drawing/2014/main" id="{8AC00F18-6E78-46F4-8A2D-81136DA3AE73}"/>
                </a:ext>
              </a:extLst>
            </p:cNvPr>
            <p:cNvSpPr/>
            <p:nvPr/>
          </p:nvSpPr>
          <p:spPr>
            <a:xfrm>
              <a:off x="4729049" y="4836262"/>
              <a:ext cx="1296000" cy="400644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 </a:t>
              </a:r>
              <a:r>
                <a:rPr lang="en-US" altLang="zh-TW" sz="1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546 (10%)</a:t>
              </a:r>
            </a:p>
            <a:p>
              <a:pPr algn="ctr"/>
              <a:r>
                <a:rPr lang="zh-TW" altLang="en-US" sz="1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高職 </a:t>
              </a:r>
              <a:r>
                <a:rPr lang="en-US" altLang="zh-TW" sz="1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4,843 (89%) </a:t>
              </a:r>
            </a:p>
          </p:txBody>
        </p:sp>
      </p:grpSp>
      <p:sp>
        <p:nvSpPr>
          <p:cNvPr id="18" name="矩形圖說文字 13">
            <a:extLst>
              <a:ext uri="{FF2B5EF4-FFF2-40B4-BE49-F238E27FC236}">
                <a16:creationId xmlns:a16="http://schemas.microsoft.com/office/drawing/2014/main" id="{FE9D3B1B-8C20-422D-A814-2A652ADADA99}"/>
              </a:ext>
            </a:extLst>
          </p:cNvPr>
          <p:cNvSpPr/>
          <p:nvPr/>
        </p:nvSpPr>
        <p:spPr>
          <a:xfrm>
            <a:off x="7365376" y="3215263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154 (12%)</a:t>
            </a:r>
          </a:p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1,141 (88%) </a:t>
            </a:r>
          </a:p>
        </p:txBody>
      </p:sp>
      <p:sp>
        <p:nvSpPr>
          <p:cNvPr id="19" name="矩形圖說文字 11">
            <a:extLst>
              <a:ext uri="{FF2B5EF4-FFF2-40B4-BE49-F238E27FC236}">
                <a16:creationId xmlns:a16="http://schemas.microsoft.com/office/drawing/2014/main" id="{1F288520-6AE9-4ACA-B531-23CC38F8B036}"/>
              </a:ext>
            </a:extLst>
          </p:cNvPr>
          <p:cNvSpPr/>
          <p:nvPr/>
        </p:nvSpPr>
        <p:spPr>
          <a:xfrm>
            <a:off x="4782911" y="3854544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660 (10%)</a:t>
            </a:r>
          </a:p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5,905 (89%) </a:t>
            </a:r>
          </a:p>
        </p:txBody>
      </p:sp>
      <p:sp>
        <p:nvSpPr>
          <p:cNvPr id="20" name="矩形圖說文字 11">
            <a:extLst>
              <a:ext uri="{FF2B5EF4-FFF2-40B4-BE49-F238E27FC236}">
                <a16:creationId xmlns:a16="http://schemas.microsoft.com/office/drawing/2014/main" id="{79B42450-A39C-4037-841F-80E3FF8A33C9}"/>
              </a:ext>
            </a:extLst>
          </p:cNvPr>
          <p:cNvSpPr/>
          <p:nvPr/>
        </p:nvSpPr>
        <p:spPr>
          <a:xfrm>
            <a:off x="4780690" y="4496178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628 (12%)</a:t>
            </a:r>
          </a:p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4,675 (87%) </a:t>
            </a:r>
          </a:p>
        </p:txBody>
      </p:sp>
      <p:sp>
        <p:nvSpPr>
          <p:cNvPr id="21" name="矩形圖說文字 11">
            <a:extLst>
              <a:ext uri="{FF2B5EF4-FFF2-40B4-BE49-F238E27FC236}">
                <a16:creationId xmlns:a16="http://schemas.microsoft.com/office/drawing/2014/main" id="{79FD5234-E5F7-4030-9FE1-49C7A62AEF5B}"/>
              </a:ext>
            </a:extLst>
          </p:cNvPr>
          <p:cNvSpPr/>
          <p:nvPr/>
        </p:nvSpPr>
        <p:spPr>
          <a:xfrm>
            <a:off x="4780690" y="5130149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406 (13%)</a:t>
            </a:r>
          </a:p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2,656 (86%) </a:t>
            </a:r>
          </a:p>
        </p:txBody>
      </p:sp>
      <p:sp>
        <p:nvSpPr>
          <p:cNvPr id="22" name="矩形圖說文字 11">
            <a:extLst>
              <a:ext uri="{FF2B5EF4-FFF2-40B4-BE49-F238E27FC236}">
                <a16:creationId xmlns:a16="http://schemas.microsoft.com/office/drawing/2014/main" id="{9A574CD9-BB19-40BA-801F-B3BDF9B57273}"/>
              </a:ext>
            </a:extLst>
          </p:cNvPr>
          <p:cNvSpPr/>
          <p:nvPr/>
        </p:nvSpPr>
        <p:spPr>
          <a:xfrm>
            <a:off x="7367283" y="3844347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143 (8%)</a:t>
            </a:r>
          </a:p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1,693 (92%) </a:t>
            </a:r>
          </a:p>
        </p:txBody>
      </p:sp>
      <p:sp>
        <p:nvSpPr>
          <p:cNvPr id="23" name="矩形圖說文字 11">
            <a:extLst>
              <a:ext uri="{FF2B5EF4-FFF2-40B4-BE49-F238E27FC236}">
                <a16:creationId xmlns:a16="http://schemas.microsoft.com/office/drawing/2014/main" id="{60BDC3B4-870A-40BB-BCF8-2A556587CEDF}"/>
              </a:ext>
            </a:extLst>
          </p:cNvPr>
          <p:cNvSpPr/>
          <p:nvPr/>
        </p:nvSpPr>
        <p:spPr>
          <a:xfrm>
            <a:off x="7367283" y="4496178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154 (10%)</a:t>
            </a:r>
          </a:p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1,402 (90%) </a:t>
            </a:r>
          </a:p>
        </p:txBody>
      </p:sp>
      <p:sp>
        <p:nvSpPr>
          <p:cNvPr id="24" name="矩形圖說文字 11">
            <a:extLst>
              <a:ext uri="{FF2B5EF4-FFF2-40B4-BE49-F238E27FC236}">
                <a16:creationId xmlns:a16="http://schemas.microsoft.com/office/drawing/2014/main" id="{FE7419D6-92B7-47F2-A238-0A125274C1AA}"/>
              </a:ext>
            </a:extLst>
          </p:cNvPr>
          <p:cNvSpPr/>
          <p:nvPr/>
        </p:nvSpPr>
        <p:spPr>
          <a:xfrm>
            <a:off x="7367283" y="5130149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121(11%)</a:t>
            </a:r>
          </a:p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943 (88%) </a:t>
            </a:r>
          </a:p>
        </p:txBody>
      </p:sp>
      <p:sp>
        <p:nvSpPr>
          <p:cNvPr id="25" name="矩形圖說文字 11">
            <a:extLst>
              <a:ext uri="{FF2B5EF4-FFF2-40B4-BE49-F238E27FC236}">
                <a16:creationId xmlns:a16="http://schemas.microsoft.com/office/drawing/2014/main" id="{4937910B-D87B-4F48-872A-FCDBB048988A}"/>
              </a:ext>
            </a:extLst>
          </p:cNvPr>
          <p:cNvSpPr/>
          <p:nvPr/>
        </p:nvSpPr>
        <p:spPr>
          <a:xfrm>
            <a:off x="4778783" y="5764120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342 (13%)</a:t>
            </a:r>
          </a:p>
          <a:p>
            <a:pPr algn="ctr"/>
            <a:r>
              <a:rPr lang="zh-TW" altLang="en-US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 </a:t>
            </a:r>
            <a: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2,215 (86%) </a:t>
            </a:r>
          </a:p>
        </p:txBody>
      </p:sp>
    </p:spTree>
    <p:extLst>
      <p:ext uri="{BB962C8B-B14F-4D97-AF65-F5344CB8AC3E}">
        <p14:creationId xmlns:p14="http://schemas.microsoft.com/office/powerpoint/2010/main" val="18408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B2F92B-B755-4A73-A9E2-0A1F9B18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46A34C0-D7B8-4796-AD00-AEFA5DC8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400" b="1" dirty="0"/>
              <a:t>1.</a:t>
            </a:r>
            <a:r>
              <a:rPr lang="en-US" altLang="zh-TW" sz="4400" b="1" dirty="0">
                <a:solidFill>
                  <a:srgbClr val="002060"/>
                </a:solidFill>
                <a:cs typeface="華康儷黑 Std W5"/>
              </a:rPr>
              <a:t> </a:t>
            </a:r>
            <a:r>
              <a:rPr lang="en-US" altLang="zh-TW" sz="4400" b="1" dirty="0">
                <a:cs typeface="華康儷黑 Std W5"/>
              </a:rPr>
              <a:t>106-112</a:t>
            </a:r>
            <a:r>
              <a:rPr lang="zh-TW" altLang="en-US" sz="4400" b="1" dirty="0">
                <a:cs typeface="華康儷黑 Std W5"/>
              </a:rPr>
              <a:t>年度參與學生統計</a:t>
            </a:r>
            <a:r>
              <a:rPr lang="en-US" altLang="zh-TW" sz="3300" b="1" dirty="0">
                <a:cs typeface="華康儷黑 Std W5"/>
              </a:rPr>
              <a:t>(</a:t>
            </a:r>
            <a:r>
              <a:rPr lang="en-US" altLang="zh-TW" sz="3300" b="1" dirty="0" smtClean="0">
                <a:cs typeface="華康儷黑 Std W5"/>
              </a:rPr>
              <a:t>1)</a:t>
            </a:r>
            <a:endParaRPr lang="zh-TW" altLang="en-US" sz="3300" b="1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56333EB-1DBC-4F93-A921-7B2F62EB06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7988" y="1128225"/>
          <a:ext cx="8715600" cy="517911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9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748">
                  <a:extLst>
                    <a:ext uri="{9D8B030D-6E8A-4147-A177-3AD203B41FA5}">
                      <a16:colId xmlns:a16="http://schemas.microsoft.com/office/drawing/2014/main" val="2781289071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2748336144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4131609946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2080242965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2970746804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1743855278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1908615888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444993694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798976307"/>
                    </a:ext>
                  </a:extLst>
                </a:gridCol>
                <a:gridCol w="451340">
                  <a:extLst>
                    <a:ext uri="{9D8B030D-6E8A-4147-A177-3AD203B41FA5}">
                      <a16:colId xmlns:a16="http://schemas.microsoft.com/office/drawing/2014/main" val="4199058493"/>
                    </a:ext>
                  </a:extLst>
                </a:gridCol>
              </a:tblGrid>
              <a:tr h="323100">
                <a:tc rowSpan="3" grid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學制班別</a:t>
                      </a:r>
                      <a:endParaRPr kumimoji="0"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職場體驗</a:t>
                      </a:r>
                      <a:endParaRPr lang="zh-TW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0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111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112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00">
                <a:tc gridSpan="2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67205"/>
                  </a:ext>
                </a:extLst>
              </a:tr>
              <a:tr h="323100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中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287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135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571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354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565203"/>
                  </a:ext>
                </a:extLst>
              </a:tr>
              <a:tr h="3231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altLang="en-US" sz="1000" b="1" kern="120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97412"/>
                  </a:ext>
                </a:extLst>
              </a:tr>
              <a:tr h="3231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綜合高中學術學程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48</a:t>
                      </a:r>
                      <a:endParaRPr lang="zh-TW" altLang="en-US" sz="1000" b="1" kern="120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873221"/>
                  </a:ext>
                </a:extLst>
              </a:tr>
              <a:tr h="323100"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職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綜合高中專門學程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139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132</a:t>
                      </a:r>
                      <a:endParaRPr lang="zh-TW" altLang="en-US" sz="10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endParaRPr lang="zh-TW" altLang="en-US" sz="10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127</a:t>
                      </a:r>
                      <a:endParaRPr lang="zh-TW" altLang="en-US" sz="10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endParaRPr lang="zh-TW" altLang="en-US" sz="10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53</a:t>
                      </a:r>
                      <a:endParaRPr lang="zh-TW" altLang="en-US" sz="1000" b="1" kern="120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1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1,524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463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1,811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2,751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3,381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634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3,678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896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3,045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772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1,593</a:t>
                      </a:r>
                      <a:endParaRPr lang="zh-TW" altLang="en-US" sz="1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453</a:t>
                      </a:r>
                      <a:endParaRPr lang="zh-TW" altLang="en-US" sz="1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1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215</a:t>
                      </a:r>
                      <a:endParaRPr lang="zh-TW" altLang="en-US" sz="1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</a:t>
                      </a:r>
                      <a:endParaRPr lang="zh-TW" altLang="en-US" sz="1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179</a:t>
                      </a:r>
                      <a:endParaRPr lang="zh-TW" altLang="en-US" sz="1000" b="1" kern="120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68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1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實用技能學程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171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575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136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369</a:t>
                      </a:r>
                      <a:endParaRPr lang="zh-TW" altLang="en-US" sz="1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147</a:t>
                      </a:r>
                      <a:endParaRPr lang="zh-TW" altLang="en-US" sz="1000" b="1" kern="120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1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建教合作班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528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278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462</a:t>
                      </a:r>
                      <a:endParaRPr lang="zh-TW" altLang="en-US" sz="1000" b="1" kern="120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264</a:t>
                      </a:r>
                      <a:endParaRPr lang="zh-TW" altLang="en-US" sz="1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100"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其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他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altLang="en-US" sz="1000" b="1" kern="120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1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altLang="en-US" sz="1000" b="1" kern="120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1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境外學校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615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矯正學校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1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合計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2,383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3,083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4,680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1,521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5,407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1,301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6,596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1,847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5,328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3,083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1,072</a:t>
                      </a:r>
                      <a:endParaRPr lang="zh-TW" altLang="en-US" sz="10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487753"/>
                  </a:ext>
                </a:extLst>
              </a:tr>
            </a:tbl>
          </a:graphicData>
        </a:graphic>
      </p:graphicFrame>
      <p:sp>
        <p:nvSpPr>
          <p:cNvPr id="6" name="圓角矩形 5"/>
          <p:cNvSpPr/>
          <p:nvPr/>
        </p:nvSpPr>
        <p:spPr>
          <a:xfrm>
            <a:off x="188536" y="3374796"/>
            <a:ext cx="8955464" cy="320511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5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B2F92B-B755-4A73-A9E2-0A1F9B18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46A34C0-D7B8-4796-AD00-AEFA5DC8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400" b="1" dirty="0"/>
              <a:t>1.</a:t>
            </a:r>
            <a:r>
              <a:rPr lang="en-US" altLang="zh-TW" sz="4400" b="1" dirty="0">
                <a:solidFill>
                  <a:srgbClr val="002060"/>
                </a:solidFill>
                <a:cs typeface="華康儷黑 Std W5"/>
              </a:rPr>
              <a:t> </a:t>
            </a:r>
            <a:r>
              <a:rPr lang="en-US" altLang="zh-TW" sz="4400" b="1" dirty="0">
                <a:cs typeface="華康儷黑 Std W5"/>
              </a:rPr>
              <a:t>106-112</a:t>
            </a:r>
            <a:r>
              <a:rPr lang="zh-TW" altLang="en-US" sz="4400" b="1" dirty="0">
                <a:cs typeface="華康儷黑 Std W5"/>
              </a:rPr>
              <a:t>年度參與學生統計</a:t>
            </a:r>
            <a:r>
              <a:rPr lang="en-US" altLang="zh-TW" sz="3300" b="1" dirty="0" smtClean="0">
                <a:cs typeface="華康儷黑 Std W5"/>
              </a:rPr>
              <a:t>(2)</a:t>
            </a:r>
            <a:endParaRPr lang="zh-TW" altLang="en-US" sz="3300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C3DF674-1CA2-4430-9562-7FA545084C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791" y="1001388"/>
          <a:ext cx="8798556" cy="53190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5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2748336144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4131609946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986764320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3268169559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1089576113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3603107298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162059852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1005139355"/>
                    </a:ext>
                  </a:extLst>
                </a:gridCol>
                <a:gridCol w="481402">
                  <a:extLst>
                    <a:ext uri="{9D8B030D-6E8A-4147-A177-3AD203B41FA5}">
                      <a16:colId xmlns:a16="http://schemas.microsoft.com/office/drawing/2014/main" val="2651707339"/>
                    </a:ext>
                  </a:extLst>
                </a:gridCol>
              </a:tblGrid>
              <a:tr h="16819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縣市／部分學制班別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職場體驗</a:t>
                      </a:r>
                      <a:endParaRPr lang="zh-TW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91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111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112</a:t>
                      </a: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91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zh-TW" alt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67205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150922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28095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85287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宜蘭縣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38516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花蓮縣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239171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金門縣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160095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連江縣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99918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4011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643988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新竹縣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960481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苗栗縣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32642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臺中市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4285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彰化縣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58501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南投縣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45003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雲林縣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310611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968962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685287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臺南市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61180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97412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屏東縣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133892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澎湖縣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597002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臺東縣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80055"/>
                  </a:ext>
                </a:extLst>
              </a:tr>
              <a:tr h="3048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非與學校合作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635980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矯正學校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48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與學校合作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境外學校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0818"/>
                  </a:ext>
                </a:extLst>
              </a:tr>
              <a:tr h="168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2,383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744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3,083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791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4,680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5,407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1,301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6,596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1,847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5,328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1,562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3,083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1,072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圓角矩形 2"/>
          <p:cNvSpPr/>
          <p:nvPr/>
        </p:nvSpPr>
        <p:spPr>
          <a:xfrm>
            <a:off x="188536" y="3516198"/>
            <a:ext cx="8955464" cy="17910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9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0FF1A3-E469-448A-84B9-3B38E6A2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4E9A7F-854F-47A7-B55F-4D4FF76D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二、方案</a:t>
            </a:r>
            <a:r>
              <a:rPr lang="zh-TW" altLang="en-US" sz="4000" b="1" dirty="0" smtClean="0"/>
              <a:t>說明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D9126C-63D0-4D63-8770-5790E62F0915}"/>
              </a:ext>
            </a:extLst>
          </p:cNvPr>
          <p:cNvSpPr txBox="1">
            <a:spLocks/>
          </p:cNvSpPr>
          <p:nvPr/>
        </p:nvSpPr>
        <p:spPr>
          <a:xfrm>
            <a:off x="222098" y="1007574"/>
            <a:ext cx="3111038" cy="3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6.</a:t>
            </a:r>
            <a:r>
              <a:rPr lang="zh-TW" altLang="en-US" sz="2000" b="1" kern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高中職輔導及申請作業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aphicFrame>
        <p:nvGraphicFramePr>
          <p:cNvPr id="24" name="資料庫圖表 23">
            <a:extLst>
              <a:ext uri="{FF2B5EF4-FFF2-40B4-BE49-F238E27FC236}">
                <a16:creationId xmlns:a16="http://schemas.microsoft.com/office/drawing/2014/main" id="{D990D143-8593-4203-A88E-6B8CDC725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647205"/>
              </p:ext>
            </p:extLst>
          </p:nvPr>
        </p:nvGraphicFramePr>
        <p:xfrm>
          <a:off x="988986" y="1766668"/>
          <a:ext cx="7560000" cy="387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0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4123</TotalTime>
  <Words>6445</Words>
  <Application>Microsoft Office PowerPoint</Application>
  <PresentationFormat>如螢幕大小 (4:3)</PresentationFormat>
  <Paragraphs>2649</Paragraphs>
  <Slides>33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5" baseType="lpstr">
      <vt:lpstr> 華康</vt:lpstr>
      <vt:lpstr>Arial Unicode MS</vt:lpstr>
      <vt:lpstr>Microsoft YaHei</vt:lpstr>
      <vt:lpstr>華康儷黑 Std W3</vt:lpstr>
      <vt:lpstr>華康儷黑 Std W5</vt:lpstr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PowerPoint 簡報</vt:lpstr>
      <vt:lpstr>一、方案目標 關鍵的18歲， 累積下一個人生階段的基礎</vt:lpstr>
      <vt:lpstr>二、方案說明</vt:lpstr>
      <vt:lpstr>二、方案說明</vt:lpstr>
      <vt:lpstr>二、方案說明</vt:lpstr>
      <vt:lpstr>106-113年度參與學生統計</vt:lpstr>
      <vt:lpstr>1. 106-112年度參與學生統計(1)</vt:lpstr>
      <vt:lpstr>1. 106-112年度參與學生統計(2)</vt:lpstr>
      <vt:lpstr>二、方案說明</vt:lpstr>
      <vt:lpstr>二、方案說明</vt:lpstr>
      <vt:lpstr>加入方案有哪些好處呢?</vt:lpstr>
      <vt:lpstr>1.就學配套—大學回流教育管道</vt:lpstr>
      <vt:lpstr>1.就學配套—辦理時程</vt:lpstr>
      <vt:lpstr>1.就學配套—108-113學年度成果</vt:lpstr>
      <vt:lpstr>1.就學配套—108-113學年度成果(4/4)</vt:lpstr>
      <vt:lpstr>1.就學配套—114學年度規劃</vt:lpstr>
      <vt:lpstr>2.青年儲蓄帳戶—準備金及就業津貼</vt:lpstr>
      <vt:lpstr>3.優質職缺</vt:lpstr>
      <vt:lpstr>2. 106-112年度職缺分析(1)</vt:lpstr>
      <vt:lpstr>2. 106-112年度職缺分析(2)</vt:lpstr>
      <vt:lpstr>2. 106-112年度職缺分析(3)</vt:lpstr>
      <vt:lpstr>2. 106-112年度職缺分析(4)</vt:lpstr>
      <vt:lpstr>4.職缺媒合</vt:lpstr>
      <vt:lpstr>5.體驗期間進修</vt:lpstr>
      <vt:lpstr>6.兵役配套—暫緩徵兵處理</vt:lpstr>
      <vt:lpstr>7.青年職場輔導及追蹤(1/2)</vt:lpstr>
      <vt:lpstr>7.青年職場輔導及追蹤(2/2)</vt:lpstr>
      <vt:lpstr>8.重要事項(1)</vt:lpstr>
      <vt:lpstr>8.重要事項(2)</vt:lpstr>
      <vt:lpstr>8.重要事項(3)</vt:lpstr>
      <vt:lpstr>8.重要事項(4-1)</vt:lpstr>
      <vt:lpstr>8.重要事項(4-2)</vt:lpstr>
      <vt:lpstr>9.諮詢窗口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洪元元</dc:creator>
  <cp:lastModifiedBy>adminer</cp:lastModifiedBy>
  <cp:revision>110</cp:revision>
  <cp:lastPrinted>2024-08-13T01:26:53Z</cp:lastPrinted>
  <dcterms:created xsi:type="dcterms:W3CDTF">2024-06-13T08:32:21Z</dcterms:created>
  <dcterms:modified xsi:type="dcterms:W3CDTF">2024-12-04T08:00:00Z</dcterms:modified>
</cp:coreProperties>
</file>